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Roboto Bold" charset="1" panose="02000000000000000000"/>
      <p:regular r:id="rId18"/>
    </p:embeddedFont>
    <p:embeddedFont>
      <p:font typeface="Roboto" charset="1" panose="02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DFBF7"/>
        </a:solidFill>
      </p:bgPr>
    </p:bg>
    <p:spTree>
      <p:nvGrpSpPr>
        <p:cNvPr id="1" name=""/>
        <p:cNvGrpSpPr/>
        <p:nvPr/>
      </p:nvGrpSpPr>
      <p:grpSpPr>
        <a:xfrm>
          <a:off x="0" y="0"/>
          <a:ext cx="0" cy="0"/>
          <a:chOff x="0" y="0"/>
          <a:chExt cx="0" cy="0"/>
        </a:xfrm>
      </p:grpSpPr>
      <p:grpSp>
        <p:nvGrpSpPr>
          <p:cNvPr name="Group 2" id="2"/>
          <p:cNvGrpSpPr/>
          <p:nvPr/>
        </p:nvGrpSpPr>
        <p:grpSpPr>
          <a:xfrm rot="0">
            <a:off x="1973241" y="1028700"/>
            <a:ext cx="869636" cy="869636"/>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126"/>
            </a:solidFill>
          </p:spPr>
        </p:sp>
      </p:grpSp>
      <p:grpSp>
        <p:nvGrpSpPr>
          <p:cNvPr name="Group 4" id="4"/>
          <p:cNvGrpSpPr/>
          <p:nvPr/>
        </p:nvGrpSpPr>
        <p:grpSpPr>
          <a:xfrm rot="0">
            <a:off x="1103606" y="1028700"/>
            <a:ext cx="869636" cy="869636"/>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1126"/>
            </a:solidFill>
          </p:spPr>
        </p:sp>
      </p:grpSp>
      <p:grpSp>
        <p:nvGrpSpPr>
          <p:cNvPr name="Group 6" id="6"/>
          <p:cNvGrpSpPr/>
          <p:nvPr/>
        </p:nvGrpSpPr>
        <p:grpSpPr>
          <a:xfrm rot="0">
            <a:off x="5955056" y="-1580290"/>
            <a:ext cx="13447579" cy="1344757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8" id="8"/>
          <p:cNvSpPr txBox="true"/>
          <p:nvPr/>
        </p:nvSpPr>
        <p:spPr>
          <a:xfrm rot="0">
            <a:off x="1028700" y="2704673"/>
            <a:ext cx="14864183" cy="3488273"/>
          </a:xfrm>
          <a:prstGeom prst="rect">
            <a:avLst/>
          </a:prstGeom>
        </p:spPr>
        <p:txBody>
          <a:bodyPr anchor="t" rtlCol="false" tIns="0" lIns="0" bIns="0" rIns="0">
            <a:spAutoFit/>
          </a:bodyPr>
          <a:lstStyle/>
          <a:p>
            <a:pPr algn="l">
              <a:lnSpc>
                <a:spcPts val="13590"/>
              </a:lnSpc>
            </a:pPr>
            <a:r>
              <a:rPr lang="en-US" sz="12355" b="true">
                <a:solidFill>
                  <a:srgbClr val="001126"/>
                </a:solidFill>
                <a:latin typeface="Roboto Bold"/>
                <a:ea typeface="Roboto Bold"/>
                <a:cs typeface="Roboto Bold"/>
                <a:sym typeface="Roboto Bold"/>
              </a:rPr>
              <a:t>Monthly Social Content Wrap</a:t>
            </a:r>
          </a:p>
        </p:txBody>
      </p:sp>
      <p:sp>
        <p:nvSpPr>
          <p:cNvPr name="TextBox 9" id="9"/>
          <p:cNvSpPr txBox="true"/>
          <p:nvPr/>
        </p:nvSpPr>
        <p:spPr>
          <a:xfrm rot="0">
            <a:off x="1047750" y="8423910"/>
            <a:ext cx="5970953" cy="834390"/>
          </a:xfrm>
          <a:prstGeom prst="rect">
            <a:avLst/>
          </a:prstGeom>
        </p:spPr>
        <p:txBody>
          <a:bodyPr anchor="t" rtlCol="false" tIns="0" lIns="0" bIns="0" rIns="0">
            <a:spAutoFit/>
          </a:bodyPr>
          <a:lstStyle/>
          <a:p>
            <a:pPr algn="l">
              <a:lnSpc>
                <a:spcPts val="3359"/>
              </a:lnSpc>
            </a:pPr>
            <a:r>
              <a:rPr lang="en-US" sz="2400">
                <a:solidFill>
                  <a:srgbClr val="001126"/>
                </a:solidFill>
                <a:latin typeface="Roboto"/>
                <a:ea typeface="Roboto"/>
                <a:cs typeface="Roboto"/>
                <a:sym typeface="Roboto"/>
              </a:rPr>
              <a:t>Prepared by Dani Martinez</a:t>
            </a:r>
          </a:p>
          <a:p>
            <a:pPr algn="l">
              <a:lnSpc>
                <a:spcPts val="3359"/>
              </a:lnSpc>
              <a:spcBef>
                <a:spcPct val="0"/>
              </a:spcBef>
            </a:pPr>
            <a:r>
              <a:rPr lang="en-US" sz="2400">
                <a:solidFill>
                  <a:srgbClr val="001126"/>
                </a:solidFill>
                <a:latin typeface="Roboto"/>
                <a:ea typeface="Roboto"/>
                <a:cs typeface="Roboto"/>
                <a:sym typeface="Roboto"/>
              </a:rPr>
              <a:t>May 5, 2023</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DFBF7"/>
        </a:solidFill>
      </p:bgPr>
    </p:bg>
    <p:spTree>
      <p:nvGrpSpPr>
        <p:cNvPr id="1" name=""/>
        <p:cNvGrpSpPr/>
        <p:nvPr/>
      </p:nvGrpSpPr>
      <p:grpSpPr>
        <a:xfrm>
          <a:off x="0" y="0"/>
          <a:ext cx="0" cy="0"/>
          <a:chOff x="0" y="0"/>
          <a:chExt cx="0" cy="0"/>
        </a:xfrm>
      </p:grpSpPr>
      <p:grpSp>
        <p:nvGrpSpPr>
          <p:cNvPr name="Group 2" id="2"/>
          <p:cNvGrpSpPr/>
          <p:nvPr/>
        </p:nvGrpSpPr>
        <p:grpSpPr>
          <a:xfrm rot="0">
            <a:off x="1532074" y="1028700"/>
            <a:ext cx="474799" cy="47479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126"/>
            </a:solidFill>
          </p:spPr>
        </p:sp>
      </p:grpSp>
      <p:grpSp>
        <p:nvGrpSpPr>
          <p:cNvPr name="Group 4" id="4"/>
          <p:cNvGrpSpPr/>
          <p:nvPr/>
        </p:nvGrpSpPr>
        <p:grpSpPr>
          <a:xfrm rot="0">
            <a:off x="1057275" y="1028700"/>
            <a:ext cx="474799" cy="47479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1126"/>
            </a:solidFill>
          </p:spPr>
        </p:sp>
      </p:grpSp>
      <p:grpSp>
        <p:nvGrpSpPr>
          <p:cNvPr name="Group 6" id="6"/>
          <p:cNvGrpSpPr/>
          <p:nvPr/>
        </p:nvGrpSpPr>
        <p:grpSpPr>
          <a:xfrm rot="0">
            <a:off x="5955056" y="-1580290"/>
            <a:ext cx="13447579" cy="1344757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8" id="8"/>
          <p:cNvSpPr txBox="true"/>
          <p:nvPr/>
        </p:nvSpPr>
        <p:spPr>
          <a:xfrm rot="0">
            <a:off x="1057275" y="1878925"/>
            <a:ext cx="4897781" cy="332594"/>
          </a:xfrm>
          <a:prstGeom prst="rect">
            <a:avLst/>
          </a:prstGeom>
        </p:spPr>
        <p:txBody>
          <a:bodyPr anchor="t" rtlCol="false" tIns="0" lIns="0" bIns="0" rIns="0">
            <a:spAutoFit/>
          </a:bodyPr>
          <a:lstStyle/>
          <a:p>
            <a:pPr algn="l">
              <a:lnSpc>
                <a:spcPts val="2668"/>
              </a:lnSpc>
              <a:spcBef>
                <a:spcPct val="0"/>
              </a:spcBef>
            </a:pPr>
            <a:r>
              <a:rPr lang="en-US" sz="1905" spc="426">
                <a:solidFill>
                  <a:srgbClr val="001126"/>
                </a:solidFill>
                <a:latin typeface="Roboto"/>
                <a:ea typeface="Roboto"/>
                <a:cs typeface="Roboto"/>
                <a:sym typeface="Roboto"/>
              </a:rPr>
              <a:t>ALL PLATFORMS</a:t>
            </a:r>
          </a:p>
        </p:txBody>
      </p:sp>
      <p:sp>
        <p:nvSpPr>
          <p:cNvPr name="TextBox 9" id="9"/>
          <p:cNvSpPr txBox="true"/>
          <p:nvPr/>
        </p:nvSpPr>
        <p:spPr>
          <a:xfrm rot="0">
            <a:off x="1028700" y="2383668"/>
            <a:ext cx="4926356" cy="678983"/>
          </a:xfrm>
          <a:prstGeom prst="rect">
            <a:avLst/>
          </a:prstGeom>
        </p:spPr>
        <p:txBody>
          <a:bodyPr anchor="t" rtlCol="false" tIns="0" lIns="0" bIns="0" rIns="0">
            <a:spAutoFit/>
          </a:bodyPr>
          <a:lstStyle/>
          <a:p>
            <a:pPr algn="l">
              <a:lnSpc>
                <a:spcPts val="5184"/>
              </a:lnSpc>
            </a:pPr>
            <a:r>
              <a:rPr lang="en-US" sz="4713" b="true">
                <a:solidFill>
                  <a:srgbClr val="001126"/>
                </a:solidFill>
                <a:latin typeface="Roboto Bold"/>
                <a:ea typeface="Roboto Bold"/>
                <a:cs typeface="Roboto Bold"/>
                <a:sym typeface="Roboto Bold"/>
              </a:rPr>
              <a:t>Key metrics</a:t>
            </a:r>
          </a:p>
        </p:txBody>
      </p:sp>
      <p:sp>
        <p:nvSpPr>
          <p:cNvPr name="TextBox 10" id="10"/>
          <p:cNvSpPr txBox="true"/>
          <p:nvPr/>
        </p:nvSpPr>
        <p:spPr>
          <a:xfrm rot="0">
            <a:off x="1190094" y="5441463"/>
            <a:ext cx="2695263" cy="431002"/>
          </a:xfrm>
          <a:prstGeom prst="rect">
            <a:avLst/>
          </a:prstGeom>
        </p:spPr>
        <p:txBody>
          <a:bodyPr anchor="t" rtlCol="false" tIns="0" lIns="0" bIns="0" rIns="0">
            <a:spAutoFit/>
          </a:bodyPr>
          <a:lstStyle/>
          <a:p>
            <a:pPr algn="ctr">
              <a:lnSpc>
                <a:spcPts val="3253"/>
              </a:lnSpc>
            </a:pPr>
            <a:r>
              <a:rPr lang="en-US" b="true" sz="2958">
                <a:solidFill>
                  <a:srgbClr val="001126"/>
                </a:solidFill>
                <a:latin typeface="Roboto Bold"/>
                <a:ea typeface="Roboto Bold"/>
                <a:cs typeface="Roboto Bold"/>
                <a:sym typeface="Roboto Bold"/>
              </a:rPr>
              <a:t>↑21%</a:t>
            </a:r>
          </a:p>
        </p:txBody>
      </p:sp>
      <p:sp>
        <p:nvSpPr>
          <p:cNvPr name="TextBox 11" id="11"/>
          <p:cNvSpPr txBox="true"/>
          <p:nvPr/>
        </p:nvSpPr>
        <p:spPr>
          <a:xfrm rot="0">
            <a:off x="1190094" y="8314097"/>
            <a:ext cx="2695263" cy="431002"/>
          </a:xfrm>
          <a:prstGeom prst="rect">
            <a:avLst/>
          </a:prstGeom>
        </p:spPr>
        <p:txBody>
          <a:bodyPr anchor="t" rtlCol="false" tIns="0" lIns="0" bIns="0" rIns="0">
            <a:spAutoFit/>
          </a:bodyPr>
          <a:lstStyle/>
          <a:p>
            <a:pPr algn="ctr">
              <a:lnSpc>
                <a:spcPts val="3253"/>
              </a:lnSpc>
            </a:pPr>
            <a:r>
              <a:rPr lang="en-US" b="true" sz="2958">
                <a:solidFill>
                  <a:srgbClr val="001126"/>
                </a:solidFill>
                <a:latin typeface="Roboto Bold"/>
                <a:ea typeface="Roboto Bold"/>
                <a:cs typeface="Roboto Bold"/>
                <a:sym typeface="Roboto Bold"/>
              </a:rPr>
              <a:t>↑11%</a:t>
            </a:r>
          </a:p>
        </p:txBody>
      </p:sp>
      <p:sp>
        <p:nvSpPr>
          <p:cNvPr name="TextBox 12" id="12"/>
          <p:cNvSpPr txBox="true"/>
          <p:nvPr/>
        </p:nvSpPr>
        <p:spPr>
          <a:xfrm rot="0">
            <a:off x="4493231" y="5441463"/>
            <a:ext cx="2695263" cy="431002"/>
          </a:xfrm>
          <a:prstGeom prst="rect">
            <a:avLst/>
          </a:prstGeom>
        </p:spPr>
        <p:txBody>
          <a:bodyPr anchor="t" rtlCol="false" tIns="0" lIns="0" bIns="0" rIns="0">
            <a:spAutoFit/>
          </a:bodyPr>
          <a:lstStyle/>
          <a:p>
            <a:pPr algn="ctr">
              <a:lnSpc>
                <a:spcPts val="3253"/>
              </a:lnSpc>
            </a:pPr>
            <a:r>
              <a:rPr lang="en-US" b="true" sz="2958">
                <a:solidFill>
                  <a:srgbClr val="001126"/>
                </a:solidFill>
                <a:latin typeface="Roboto Bold"/>
                <a:ea typeface="Roboto Bold"/>
                <a:cs typeface="Roboto Bold"/>
                <a:sym typeface="Roboto Bold"/>
              </a:rPr>
              <a:t>↑11%</a:t>
            </a:r>
          </a:p>
        </p:txBody>
      </p:sp>
      <p:sp>
        <p:nvSpPr>
          <p:cNvPr name="TextBox 13" id="13"/>
          <p:cNvSpPr txBox="true"/>
          <p:nvPr/>
        </p:nvSpPr>
        <p:spPr>
          <a:xfrm rot="0">
            <a:off x="4493231" y="8314097"/>
            <a:ext cx="2695263" cy="431002"/>
          </a:xfrm>
          <a:prstGeom prst="rect">
            <a:avLst/>
          </a:prstGeom>
        </p:spPr>
        <p:txBody>
          <a:bodyPr anchor="t" rtlCol="false" tIns="0" lIns="0" bIns="0" rIns="0">
            <a:spAutoFit/>
          </a:bodyPr>
          <a:lstStyle/>
          <a:p>
            <a:pPr algn="ctr">
              <a:lnSpc>
                <a:spcPts val="3253"/>
              </a:lnSpc>
            </a:pPr>
            <a:r>
              <a:rPr lang="en-US" b="true" sz="2958">
                <a:solidFill>
                  <a:srgbClr val="001126"/>
                </a:solidFill>
                <a:latin typeface="Roboto Bold"/>
                <a:ea typeface="Roboto Bold"/>
                <a:cs typeface="Roboto Bold"/>
                <a:sym typeface="Roboto Bold"/>
              </a:rPr>
              <a:t>↑8%</a:t>
            </a:r>
          </a:p>
        </p:txBody>
      </p:sp>
      <p:sp>
        <p:nvSpPr>
          <p:cNvPr name="TextBox 14" id="14"/>
          <p:cNvSpPr txBox="true"/>
          <p:nvPr/>
        </p:nvSpPr>
        <p:spPr>
          <a:xfrm rot="0">
            <a:off x="7796369" y="5441463"/>
            <a:ext cx="2695263" cy="431002"/>
          </a:xfrm>
          <a:prstGeom prst="rect">
            <a:avLst/>
          </a:prstGeom>
        </p:spPr>
        <p:txBody>
          <a:bodyPr anchor="t" rtlCol="false" tIns="0" lIns="0" bIns="0" rIns="0">
            <a:spAutoFit/>
          </a:bodyPr>
          <a:lstStyle/>
          <a:p>
            <a:pPr algn="ctr">
              <a:lnSpc>
                <a:spcPts val="3253"/>
              </a:lnSpc>
            </a:pPr>
            <a:r>
              <a:rPr lang="en-US" b="true" sz="2958">
                <a:solidFill>
                  <a:srgbClr val="001126"/>
                </a:solidFill>
                <a:latin typeface="Roboto Bold"/>
                <a:ea typeface="Roboto Bold"/>
                <a:cs typeface="Roboto Bold"/>
                <a:sym typeface="Roboto Bold"/>
              </a:rPr>
              <a:t>↑8%</a:t>
            </a:r>
          </a:p>
        </p:txBody>
      </p:sp>
      <p:sp>
        <p:nvSpPr>
          <p:cNvPr name="TextBox 15" id="15"/>
          <p:cNvSpPr txBox="true"/>
          <p:nvPr/>
        </p:nvSpPr>
        <p:spPr>
          <a:xfrm rot="0">
            <a:off x="7796369" y="8314097"/>
            <a:ext cx="2695263" cy="431002"/>
          </a:xfrm>
          <a:prstGeom prst="rect">
            <a:avLst/>
          </a:prstGeom>
        </p:spPr>
        <p:txBody>
          <a:bodyPr anchor="t" rtlCol="false" tIns="0" lIns="0" bIns="0" rIns="0">
            <a:spAutoFit/>
          </a:bodyPr>
          <a:lstStyle/>
          <a:p>
            <a:pPr algn="ctr">
              <a:lnSpc>
                <a:spcPts val="3253"/>
              </a:lnSpc>
            </a:pPr>
            <a:r>
              <a:rPr lang="en-US" b="true" sz="2958">
                <a:solidFill>
                  <a:srgbClr val="001126"/>
                </a:solidFill>
                <a:latin typeface="Roboto Bold"/>
                <a:ea typeface="Roboto Bold"/>
                <a:cs typeface="Roboto Bold"/>
                <a:sym typeface="Roboto Bold"/>
              </a:rPr>
              <a:t>↓2%</a:t>
            </a:r>
          </a:p>
        </p:txBody>
      </p:sp>
      <p:sp>
        <p:nvSpPr>
          <p:cNvPr name="TextBox 16" id="16"/>
          <p:cNvSpPr txBox="true"/>
          <p:nvPr/>
        </p:nvSpPr>
        <p:spPr>
          <a:xfrm rot="0">
            <a:off x="11099506" y="5441463"/>
            <a:ext cx="2695263" cy="431002"/>
          </a:xfrm>
          <a:prstGeom prst="rect">
            <a:avLst/>
          </a:prstGeom>
        </p:spPr>
        <p:txBody>
          <a:bodyPr anchor="t" rtlCol="false" tIns="0" lIns="0" bIns="0" rIns="0">
            <a:spAutoFit/>
          </a:bodyPr>
          <a:lstStyle/>
          <a:p>
            <a:pPr algn="ctr">
              <a:lnSpc>
                <a:spcPts val="3253"/>
              </a:lnSpc>
            </a:pPr>
            <a:r>
              <a:rPr lang="en-US" b="true" sz="2958">
                <a:solidFill>
                  <a:srgbClr val="001126"/>
                </a:solidFill>
                <a:latin typeface="Roboto Bold"/>
                <a:ea typeface="Roboto Bold"/>
                <a:cs typeface="Roboto Bold"/>
                <a:sym typeface="Roboto Bold"/>
              </a:rPr>
              <a:t>↑18%</a:t>
            </a:r>
          </a:p>
        </p:txBody>
      </p:sp>
      <p:sp>
        <p:nvSpPr>
          <p:cNvPr name="TextBox 17" id="17"/>
          <p:cNvSpPr txBox="true"/>
          <p:nvPr/>
        </p:nvSpPr>
        <p:spPr>
          <a:xfrm rot="0">
            <a:off x="11099506" y="8314097"/>
            <a:ext cx="2695263" cy="431002"/>
          </a:xfrm>
          <a:prstGeom prst="rect">
            <a:avLst/>
          </a:prstGeom>
        </p:spPr>
        <p:txBody>
          <a:bodyPr anchor="t" rtlCol="false" tIns="0" lIns="0" bIns="0" rIns="0">
            <a:spAutoFit/>
          </a:bodyPr>
          <a:lstStyle/>
          <a:p>
            <a:pPr algn="ctr">
              <a:lnSpc>
                <a:spcPts val="3253"/>
              </a:lnSpc>
            </a:pPr>
            <a:r>
              <a:rPr lang="en-US" b="true" sz="2958">
                <a:solidFill>
                  <a:srgbClr val="001126"/>
                </a:solidFill>
                <a:latin typeface="Roboto Bold"/>
                <a:ea typeface="Roboto Bold"/>
                <a:cs typeface="Roboto Bold"/>
                <a:sym typeface="Roboto Bold"/>
              </a:rPr>
              <a:t>↑2%</a:t>
            </a:r>
          </a:p>
        </p:txBody>
      </p:sp>
      <p:sp>
        <p:nvSpPr>
          <p:cNvPr name="TextBox 18" id="18"/>
          <p:cNvSpPr txBox="true"/>
          <p:nvPr/>
        </p:nvSpPr>
        <p:spPr>
          <a:xfrm rot="0">
            <a:off x="14402643" y="5441463"/>
            <a:ext cx="2695263" cy="431002"/>
          </a:xfrm>
          <a:prstGeom prst="rect">
            <a:avLst/>
          </a:prstGeom>
        </p:spPr>
        <p:txBody>
          <a:bodyPr anchor="t" rtlCol="false" tIns="0" lIns="0" bIns="0" rIns="0">
            <a:spAutoFit/>
          </a:bodyPr>
          <a:lstStyle/>
          <a:p>
            <a:pPr algn="ctr">
              <a:lnSpc>
                <a:spcPts val="3253"/>
              </a:lnSpc>
            </a:pPr>
            <a:r>
              <a:rPr lang="en-US" b="true" sz="2958">
                <a:solidFill>
                  <a:srgbClr val="001126"/>
                </a:solidFill>
                <a:latin typeface="Roboto Bold"/>
                <a:ea typeface="Roboto Bold"/>
                <a:cs typeface="Roboto Bold"/>
                <a:sym typeface="Roboto Bold"/>
              </a:rPr>
              <a:t>↓8%</a:t>
            </a:r>
          </a:p>
        </p:txBody>
      </p:sp>
      <p:sp>
        <p:nvSpPr>
          <p:cNvPr name="TextBox 19" id="19"/>
          <p:cNvSpPr txBox="true"/>
          <p:nvPr/>
        </p:nvSpPr>
        <p:spPr>
          <a:xfrm rot="0">
            <a:off x="14402643" y="8314097"/>
            <a:ext cx="2695263" cy="431002"/>
          </a:xfrm>
          <a:prstGeom prst="rect">
            <a:avLst/>
          </a:prstGeom>
        </p:spPr>
        <p:txBody>
          <a:bodyPr anchor="t" rtlCol="false" tIns="0" lIns="0" bIns="0" rIns="0">
            <a:spAutoFit/>
          </a:bodyPr>
          <a:lstStyle/>
          <a:p>
            <a:pPr algn="ctr">
              <a:lnSpc>
                <a:spcPts val="3253"/>
              </a:lnSpc>
            </a:pPr>
            <a:r>
              <a:rPr lang="en-US" b="true" sz="2958">
                <a:solidFill>
                  <a:srgbClr val="001126"/>
                </a:solidFill>
                <a:latin typeface="Roboto Bold"/>
                <a:ea typeface="Roboto Bold"/>
                <a:cs typeface="Roboto Bold"/>
                <a:sym typeface="Roboto Bold"/>
              </a:rPr>
              <a:t>↑18%</a:t>
            </a:r>
          </a:p>
        </p:txBody>
      </p:sp>
      <p:sp>
        <p:nvSpPr>
          <p:cNvPr name="TextBox 20" id="20"/>
          <p:cNvSpPr txBox="true"/>
          <p:nvPr/>
        </p:nvSpPr>
        <p:spPr>
          <a:xfrm rot="0">
            <a:off x="1054022" y="4281939"/>
            <a:ext cx="2967407" cy="1140474"/>
          </a:xfrm>
          <a:prstGeom prst="rect">
            <a:avLst/>
          </a:prstGeom>
        </p:spPr>
        <p:txBody>
          <a:bodyPr anchor="t" rtlCol="false" tIns="0" lIns="0" bIns="0" rIns="0">
            <a:spAutoFit/>
          </a:bodyPr>
          <a:lstStyle/>
          <a:p>
            <a:pPr algn="ctr">
              <a:lnSpc>
                <a:spcPts val="8796"/>
              </a:lnSpc>
            </a:pPr>
            <a:r>
              <a:rPr lang="en-US" b="true" sz="7996">
                <a:solidFill>
                  <a:srgbClr val="001126"/>
                </a:solidFill>
                <a:latin typeface="Roboto Bold"/>
                <a:ea typeface="Roboto Bold"/>
                <a:cs typeface="Roboto Bold"/>
                <a:sym typeface="Roboto Bold"/>
              </a:rPr>
              <a:t>72k</a:t>
            </a:r>
          </a:p>
        </p:txBody>
      </p:sp>
      <p:sp>
        <p:nvSpPr>
          <p:cNvPr name="TextBox 21" id="21"/>
          <p:cNvSpPr txBox="true"/>
          <p:nvPr/>
        </p:nvSpPr>
        <p:spPr>
          <a:xfrm rot="0">
            <a:off x="1054022" y="7154573"/>
            <a:ext cx="2967407" cy="1140474"/>
          </a:xfrm>
          <a:prstGeom prst="rect">
            <a:avLst/>
          </a:prstGeom>
        </p:spPr>
        <p:txBody>
          <a:bodyPr anchor="t" rtlCol="false" tIns="0" lIns="0" bIns="0" rIns="0">
            <a:spAutoFit/>
          </a:bodyPr>
          <a:lstStyle/>
          <a:p>
            <a:pPr algn="ctr">
              <a:lnSpc>
                <a:spcPts val="8796"/>
              </a:lnSpc>
            </a:pPr>
            <a:r>
              <a:rPr lang="en-US" b="true" sz="7996">
                <a:solidFill>
                  <a:srgbClr val="001126"/>
                </a:solidFill>
                <a:latin typeface="Roboto Bold"/>
                <a:ea typeface="Roboto Bold"/>
                <a:cs typeface="Roboto Bold"/>
                <a:sym typeface="Roboto Bold"/>
              </a:rPr>
              <a:t>43k</a:t>
            </a:r>
          </a:p>
        </p:txBody>
      </p:sp>
      <p:sp>
        <p:nvSpPr>
          <p:cNvPr name="TextBox 22" id="22"/>
          <p:cNvSpPr txBox="true"/>
          <p:nvPr/>
        </p:nvSpPr>
        <p:spPr>
          <a:xfrm rot="0">
            <a:off x="4342040" y="4281939"/>
            <a:ext cx="2997645" cy="1140474"/>
          </a:xfrm>
          <a:prstGeom prst="rect">
            <a:avLst/>
          </a:prstGeom>
        </p:spPr>
        <p:txBody>
          <a:bodyPr anchor="t" rtlCol="false" tIns="0" lIns="0" bIns="0" rIns="0">
            <a:spAutoFit/>
          </a:bodyPr>
          <a:lstStyle/>
          <a:p>
            <a:pPr algn="ctr">
              <a:lnSpc>
                <a:spcPts val="8796"/>
              </a:lnSpc>
            </a:pPr>
            <a:r>
              <a:rPr lang="en-US" b="true" sz="7996">
                <a:solidFill>
                  <a:srgbClr val="001126"/>
                </a:solidFill>
                <a:latin typeface="Roboto Bold"/>
                <a:ea typeface="Roboto Bold"/>
                <a:cs typeface="Roboto Bold"/>
                <a:sym typeface="Roboto Bold"/>
              </a:rPr>
              <a:t>288k</a:t>
            </a:r>
          </a:p>
        </p:txBody>
      </p:sp>
      <p:sp>
        <p:nvSpPr>
          <p:cNvPr name="TextBox 23" id="23"/>
          <p:cNvSpPr txBox="true"/>
          <p:nvPr/>
        </p:nvSpPr>
        <p:spPr>
          <a:xfrm rot="0">
            <a:off x="4342040" y="7154573"/>
            <a:ext cx="2997645" cy="1140474"/>
          </a:xfrm>
          <a:prstGeom prst="rect">
            <a:avLst/>
          </a:prstGeom>
        </p:spPr>
        <p:txBody>
          <a:bodyPr anchor="t" rtlCol="false" tIns="0" lIns="0" bIns="0" rIns="0">
            <a:spAutoFit/>
          </a:bodyPr>
          <a:lstStyle/>
          <a:p>
            <a:pPr algn="ctr">
              <a:lnSpc>
                <a:spcPts val="8796"/>
              </a:lnSpc>
            </a:pPr>
            <a:r>
              <a:rPr lang="en-US" b="true" sz="7996">
                <a:solidFill>
                  <a:srgbClr val="001126"/>
                </a:solidFill>
                <a:latin typeface="Roboto Bold"/>
                <a:ea typeface="Roboto Bold"/>
                <a:cs typeface="Roboto Bold"/>
                <a:sym typeface="Roboto Bold"/>
              </a:rPr>
              <a:t>288k</a:t>
            </a:r>
          </a:p>
        </p:txBody>
      </p:sp>
      <p:sp>
        <p:nvSpPr>
          <p:cNvPr name="TextBox 24" id="24"/>
          <p:cNvSpPr txBox="true"/>
          <p:nvPr/>
        </p:nvSpPr>
        <p:spPr>
          <a:xfrm rot="0">
            <a:off x="7645177" y="4281939"/>
            <a:ext cx="2997645" cy="1140474"/>
          </a:xfrm>
          <a:prstGeom prst="rect">
            <a:avLst/>
          </a:prstGeom>
        </p:spPr>
        <p:txBody>
          <a:bodyPr anchor="t" rtlCol="false" tIns="0" lIns="0" bIns="0" rIns="0">
            <a:spAutoFit/>
          </a:bodyPr>
          <a:lstStyle/>
          <a:p>
            <a:pPr algn="ctr">
              <a:lnSpc>
                <a:spcPts val="8796"/>
              </a:lnSpc>
            </a:pPr>
            <a:r>
              <a:rPr lang="en-US" b="true" sz="7996">
                <a:solidFill>
                  <a:srgbClr val="001126"/>
                </a:solidFill>
                <a:latin typeface="Roboto Bold"/>
                <a:ea typeface="Roboto Bold"/>
                <a:cs typeface="Roboto Bold"/>
                <a:sym typeface="Roboto Bold"/>
              </a:rPr>
              <a:t>18k</a:t>
            </a:r>
          </a:p>
        </p:txBody>
      </p:sp>
      <p:sp>
        <p:nvSpPr>
          <p:cNvPr name="TextBox 25" id="25"/>
          <p:cNvSpPr txBox="true"/>
          <p:nvPr/>
        </p:nvSpPr>
        <p:spPr>
          <a:xfrm rot="0">
            <a:off x="7645177" y="7154573"/>
            <a:ext cx="2997645" cy="1140474"/>
          </a:xfrm>
          <a:prstGeom prst="rect">
            <a:avLst/>
          </a:prstGeom>
        </p:spPr>
        <p:txBody>
          <a:bodyPr anchor="t" rtlCol="false" tIns="0" lIns="0" bIns="0" rIns="0">
            <a:spAutoFit/>
          </a:bodyPr>
          <a:lstStyle/>
          <a:p>
            <a:pPr algn="ctr">
              <a:lnSpc>
                <a:spcPts val="8796"/>
              </a:lnSpc>
            </a:pPr>
            <a:r>
              <a:rPr lang="en-US" b="true" sz="7996">
                <a:solidFill>
                  <a:srgbClr val="001126"/>
                </a:solidFill>
                <a:latin typeface="Roboto Bold"/>
                <a:ea typeface="Roboto Bold"/>
                <a:cs typeface="Roboto Bold"/>
                <a:sym typeface="Roboto Bold"/>
              </a:rPr>
              <a:t>7.11%</a:t>
            </a:r>
          </a:p>
        </p:txBody>
      </p:sp>
      <p:sp>
        <p:nvSpPr>
          <p:cNvPr name="TextBox 26" id="26"/>
          <p:cNvSpPr txBox="true"/>
          <p:nvPr/>
        </p:nvSpPr>
        <p:spPr>
          <a:xfrm rot="0">
            <a:off x="10948314" y="4281939"/>
            <a:ext cx="2997645" cy="1140474"/>
          </a:xfrm>
          <a:prstGeom prst="rect">
            <a:avLst/>
          </a:prstGeom>
        </p:spPr>
        <p:txBody>
          <a:bodyPr anchor="t" rtlCol="false" tIns="0" lIns="0" bIns="0" rIns="0">
            <a:spAutoFit/>
          </a:bodyPr>
          <a:lstStyle/>
          <a:p>
            <a:pPr algn="ctr">
              <a:lnSpc>
                <a:spcPts val="8796"/>
              </a:lnSpc>
            </a:pPr>
            <a:r>
              <a:rPr lang="en-US" b="true" sz="7996">
                <a:solidFill>
                  <a:srgbClr val="001126"/>
                </a:solidFill>
                <a:latin typeface="Roboto Bold"/>
                <a:ea typeface="Roboto Bold"/>
                <a:cs typeface="Roboto Bold"/>
                <a:sym typeface="Roboto Bold"/>
              </a:rPr>
              <a:t>7.11%</a:t>
            </a:r>
          </a:p>
        </p:txBody>
      </p:sp>
      <p:sp>
        <p:nvSpPr>
          <p:cNvPr name="TextBox 27" id="27"/>
          <p:cNvSpPr txBox="true"/>
          <p:nvPr/>
        </p:nvSpPr>
        <p:spPr>
          <a:xfrm rot="0">
            <a:off x="10948314" y="7154573"/>
            <a:ext cx="2997645" cy="1140474"/>
          </a:xfrm>
          <a:prstGeom prst="rect">
            <a:avLst/>
          </a:prstGeom>
        </p:spPr>
        <p:txBody>
          <a:bodyPr anchor="t" rtlCol="false" tIns="0" lIns="0" bIns="0" rIns="0">
            <a:spAutoFit/>
          </a:bodyPr>
          <a:lstStyle/>
          <a:p>
            <a:pPr algn="ctr">
              <a:lnSpc>
                <a:spcPts val="8796"/>
              </a:lnSpc>
            </a:pPr>
            <a:r>
              <a:rPr lang="en-US" b="true" sz="7996">
                <a:solidFill>
                  <a:srgbClr val="001126"/>
                </a:solidFill>
                <a:latin typeface="Roboto Bold"/>
                <a:ea typeface="Roboto Bold"/>
                <a:cs typeface="Roboto Bold"/>
                <a:sym typeface="Roboto Bold"/>
              </a:rPr>
              <a:t>113k</a:t>
            </a:r>
          </a:p>
        </p:txBody>
      </p:sp>
      <p:sp>
        <p:nvSpPr>
          <p:cNvPr name="TextBox 28" id="28"/>
          <p:cNvSpPr txBox="true"/>
          <p:nvPr/>
        </p:nvSpPr>
        <p:spPr>
          <a:xfrm rot="0">
            <a:off x="14241249" y="4281939"/>
            <a:ext cx="3018051" cy="1140474"/>
          </a:xfrm>
          <a:prstGeom prst="rect">
            <a:avLst/>
          </a:prstGeom>
        </p:spPr>
        <p:txBody>
          <a:bodyPr anchor="t" rtlCol="false" tIns="0" lIns="0" bIns="0" rIns="0">
            <a:spAutoFit/>
          </a:bodyPr>
          <a:lstStyle/>
          <a:p>
            <a:pPr algn="ctr">
              <a:lnSpc>
                <a:spcPts val="8796"/>
              </a:lnSpc>
            </a:pPr>
            <a:r>
              <a:rPr lang="en-US" b="true" sz="7996">
                <a:solidFill>
                  <a:srgbClr val="001126"/>
                </a:solidFill>
                <a:latin typeface="Roboto Bold"/>
                <a:ea typeface="Roboto Bold"/>
                <a:cs typeface="Roboto Bold"/>
                <a:sym typeface="Roboto Bold"/>
              </a:rPr>
              <a:t>212</a:t>
            </a:r>
          </a:p>
        </p:txBody>
      </p:sp>
      <p:sp>
        <p:nvSpPr>
          <p:cNvPr name="TextBox 29" id="29"/>
          <p:cNvSpPr txBox="true"/>
          <p:nvPr/>
        </p:nvSpPr>
        <p:spPr>
          <a:xfrm rot="0">
            <a:off x="14241249" y="7154573"/>
            <a:ext cx="3018051" cy="1140474"/>
          </a:xfrm>
          <a:prstGeom prst="rect">
            <a:avLst/>
          </a:prstGeom>
        </p:spPr>
        <p:txBody>
          <a:bodyPr anchor="t" rtlCol="false" tIns="0" lIns="0" bIns="0" rIns="0">
            <a:spAutoFit/>
          </a:bodyPr>
          <a:lstStyle/>
          <a:p>
            <a:pPr algn="ctr">
              <a:lnSpc>
                <a:spcPts val="8796"/>
              </a:lnSpc>
            </a:pPr>
            <a:r>
              <a:rPr lang="en-US" b="true" sz="7996">
                <a:solidFill>
                  <a:srgbClr val="001126"/>
                </a:solidFill>
                <a:latin typeface="Roboto Bold"/>
                <a:ea typeface="Roboto Bold"/>
                <a:cs typeface="Roboto Bold"/>
                <a:sym typeface="Roboto Bold"/>
              </a:rPr>
              <a:t>19%</a:t>
            </a:r>
          </a:p>
        </p:txBody>
      </p:sp>
      <p:sp>
        <p:nvSpPr>
          <p:cNvPr name="TextBox 30" id="30"/>
          <p:cNvSpPr txBox="true"/>
          <p:nvPr/>
        </p:nvSpPr>
        <p:spPr>
          <a:xfrm rot="0">
            <a:off x="1190094" y="3749320"/>
            <a:ext cx="2695263" cy="332594"/>
          </a:xfrm>
          <a:prstGeom prst="rect">
            <a:avLst/>
          </a:prstGeom>
        </p:spPr>
        <p:txBody>
          <a:bodyPr anchor="t" rtlCol="false" tIns="0" lIns="0" bIns="0" rIns="0">
            <a:spAutoFit/>
          </a:bodyPr>
          <a:lstStyle/>
          <a:p>
            <a:pPr algn="ctr">
              <a:lnSpc>
                <a:spcPts val="2668"/>
              </a:lnSpc>
              <a:spcBef>
                <a:spcPct val="0"/>
              </a:spcBef>
            </a:pPr>
            <a:r>
              <a:rPr lang="en-US" sz="1905" spc="426">
                <a:solidFill>
                  <a:srgbClr val="001126"/>
                </a:solidFill>
                <a:latin typeface="Roboto"/>
                <a:ea typeface="Roboto"/>
                <a:cs typeface="Roboto"/>
                <a:sym typeface="Roboto"/>
              </a:rPr>
              <a:t>FOLLOWS</a:t>
            </a:r>
          </a:p>
        </p:txBody>
      </p:sp>
      <p:sp>
        <p:nvSpPr>
          <p:cNvPr name="TextBox 31" id="31"/>
          <p:cNvSpPr txBox="true"/>
          <p:nvPr/>
        </p:nvSpPr>
        <p:spPr>
          <a:xfrm rot="0">
            <a:off x="1190094" y="6621954"/>
            <a:ext cx="2695263" cy="332594"/>
          </a:xfrm>
          <a:prstGeom prst="rect">
            <a:avLst/>
          </a:prstGeom>
        </p:spPr>
        <p:txBody>
          <a:bodyPr anchor="t" rtlCol="false" tIns="0" lIns="0" bIns="0" rIns="0">
            <a:spAutoFit/>
          </a:bodyPr>
          <a:lstStyle/>
          <a:p>
            <a:pPr algn="ctr">
              <a:lnSpc>
                <a:spcPts val="2668"/>
              </a:lnSpc>
              <a:spcBef>
                <a:spcPct val="0"/>
              </a:spcBef>
            </a:pPr>
            <a:r>
              <a:rPr lang="en-US" sz="1905" spc="426">
                <a:solidFill>
                  <a:srgbClr val="001126"/>
                </a:solidFill>
                <a:latin typeface="Roboto"/>
                <a:ea typeface="Roboto"/>
                <a:cs typeface="Roboto"/>
                <a:sym typeface="Roboto"/>
              </a:rPr>
              <a:t>REFERRALS</a:t>
            </a:r>
          </a:p>
        </p:txBody>
      </p:sp>
      <p:sp>
        <p:nvSpPr>
          <p:cNvPr name="TextBox 32" id="32"/>
          <p:cNvSpPr txBox="true"/>
          <p:nvPr/>
        </p:nvSpPr>
        <p:spPr>
          <a:xfrm rot="0">
            <a:off x="4493231" y="3749320"/>
            <a:ext cx="2695263" cy="332594"/>
          </a:xfrm>
          <a:prstGeom prst="rect">
            <a:avLst/>
          </a:prstGeom>
        </p:spPr>
        <p:txBody>
          <a:bodyPr anchor="t" rtlCol="false" tIns="0" lIns="0" bIns="0" rIns="0">
            <a:spAutoFit/>
          </a:bodyPr>
          <a:lstStyle/>
          <a:p>
            <a:pPr algn="ctr">
              <a:lnSpc>
                <a:spcPts val="2668"/>
              </a:lnSpc>
              <a:spcBef>
                <a:spcPct val="0"/>
              </a:spcBef>
            </a:pPr>
            <a:r>
              <a:rPr lang="en-US" sz="1905" spc="426">
                <a:solidFill>
                  <a:srgbClr val="001126"/>
                </a:solidFill>
                <a:latin typeface="Roboto"/>
                <a:ea typeface="Roboto"/>
                <a:cs typeface="Roboto"/>
                <a:sym typeface="Roboto"/>
              </a:rPr>
              <a:t>INTERACTIONS</a:t>
            </a:r>
          </a:p>
        </p:txBody>
      </p:sp>
      <p:sp>
        <p:nvSpPr>
          <p:cNvPr name="TextBox 33" id="33"/>
          <p:cNvSpPr txBox="true"/>
          <p:nvPr/>
        </p:nvSpPr>
        <p:spPr>
          <a:xfrm rot="0">
            <a:off x="4493231" y="6621954"/>
            <a:ext cx="2695263" cy="332594"/>
          </a:xfrm>
          <a:prstGeom prst="rect">
            <a:avLst/>
          </a:prstGeom>
        </p:spPr>
        <p:txBody>
          <a:bodyPr anchor="t" rtlCol="false" tIns="0" lIns="0" bIns="0" rIns="0">
            <a:spAutoFit/>
          </a:bodyPr>
          <a:lstStyle/>
          <a:p>
            <a:pPr algn="ctr">
              <a:lnSpc>
                <a:spcPts val="2668"/>
              </a:lnSpc>
              <a:spcBef>
                <a:spcPct val="0"/>
              </a:spcBef>
            </a:pPr>
            <a:r>
              <a:rPr lang="en-US" sz="1905" spc="426">
                <a:solidFill>
                  <a:srgbClr val="001126"/>
                </a:solidFill>
                <a:latin typeface="Roboto"/>
                <a:ea typeface="Roboto"/>
                <a:cs typeface="Roboto"/>
                <a:sym typeface="Roboto"/>
              </a:rPr>
              <a:t>CONVERSIONS</a:t>
            </a:r>
          </a:p>
        </p:txBody>
      </p:sp>
      <p:sp>
        <p:nvSpPr>
          <p:cNvPr name="TextBox 34" id="34"/>
          <p:cNvSpPr txBox="true"/>
          <p:nvPr/>
        </p:nvSpPr>
        <p:spPr>
          <a:xfrm rot="0">
            <a:off x="7796369" y="3749320"/>
            <a:ext cx="2695263" cy="332594"/>
          </a:xfrm>
          <a:prstGeom prst="rect">
            <a:avLst/>
          </a:prstGeom>
        </p:spPr>
        <p:txBody>
          <a:bodyPr anchor="t" rtlCol="false" tIns="0" lIns="0" bIns="0" rIns="0">
            <a:spAutoFit/>
          </a:bodyPr>
          <a:lstStyle/>
          <a:p>
            <a:pPr algn="ctr">
              <a:lnSpc>
                <a:spcPts val="2668"/>
              </a:lnSpc>
              <a:spcBef>
                <a:spcPct val="0"/>
              </a:spcBef>
            </a:pPr>
            <a:r>
              <a:rPr lang="en-US" sz="1905" spc="426">
                <a:solidFill>
                  <a:srgbClr val="001126"/>
                </a:solidFill>
                <a:latin typeface="Roboto"/>
                <a:ea typeface="Roboto"/>
                <a:cs typeface="Roboto"/>
                <a:sym typeface="Roboto"/>
              </a:rPr>
              <a:t>COMMENTS</a:t>
            </a:r>
          </a:p>
        </p:txBody>
      </p:sp>
      <p:sp>
        <p:nvSpPr>
          <p:cNvPr name="TextBox 35" id="35"/>
          <p:cNvSpPr txBox="true"/>
          <p:nvPr/>
        </p:nvSpPr>
        <p:spPr>
          <a:xfrm rot="0">
            <a:off x="7796369" y="6621954"/>
            <a:ext cx="2695263" cy="332594"/>
          </a:xfrm>
          <a:prstGeom prst="rect">
            <a:avLst/>
          </a:prstGeom>
        </p:spPr>
        <p:txBody>
          <a:bodyPr anchor="t" rtlCol="false" tIns="0" lIns="0" bIns="0" rIns="0">
            <a:spAutoFit/>
          </a:bodyPr>
          <a:lstStyle/>
          <a:p>
            <a:pPr algn="ctr">
              <a:lnSpc>
                <a:spcPts val="2668"/>
              </a:lnSpc>
              <a:spcBef>
                <a:spcPct val="0"/>
              </a:spcBef>
            </a:pPr>
            <a:r>
              <a:rPr lang="en-US" sz="1905" spc="426">
                <a:solidFill>
                  <a:srgbClr val="001126"/>
                </a:solidFill>
                <a:latin typeface="Roboto"/>
                <a:ea typeface="Roboto"/>
                <a:cs typeface="Roboto"/>
                <a:sym typeface="Roboto"/>
              </a:rPr>
              <a:t>CTR</a:t>
            </a:r>
          </a:p>
        </p:txBody>
      </p:sp>
      <p:sp>
        <p:nvSpPr>
          <p:cNvPr name="TextBox 36" id="36"/>
          <p:cNvSpPr txBox="true"/>
          <p:nvPr/>
        </p:nvSpPr>
        <p:spPr>
          <a:xfrm rot="0">
            <a:off x="11099506" y="3749320"/>
            <a:ext cx="2695263" cy="332594"/>
          </a:xfrm>
          <a:prstGeom prst="rect">
            <a:avLst/>
          </a:prstGeom>
        </p:spPr>
        <p:txBody>
          <a:bodyPr anchor="t" rtlCol="false" tIns="0" lIns="0" bIns="0" rIns="0">
            <a:spAutoFit/>
          </a:bodyPr>
          <a:lstStyle/>
          <a:p>
            <a:pPr algn="ctr">
              <a:lnSpc>
                <a:spcPts val="2668"/>
              </a:lnSpc>
              <a:spcBef>
                <a:spcPct val="0"/>
              </a:spcBef>
            </a:pPr>
            <a:r>
              <a:rPr lang="en-US" sz="1905" spc="426">
                <a:solidFill>
                  <a:srgbClr val="001126"/>
                </a:solidFill>
                <a:latin typeface="Roboto"/>
                <a:ea typeface="Roboto"/>
                <a:cs typeface="Roboto"/>
                <a:sym typeface="Roboto"/>
              </a:rPr>
              <a:t>CTR</a:t>
            </a:r>
          </a:p>
        </p:txBody>
      </p:sp>
      <p:sp>
        <p:nvSpPr>
          <p:cNvPr name="TextBox 37" id="37"/>
          <p:cNvSpPr txBox="true"/>
          <p:nvPr/>
        </p:nvSpPr>
        <p:spPr>
          <a:xfrm rot="0">
            <a:off x="11099506" y="6621954"/>
            <a:ext cx="2695263" cy="332594"/>
          </a:xfrm>
          <a:prstGeom prst="rect">
            <a:avLst/>
          </a:prstGeom>
        </p:spPr>
        <p:txBody>
          <a:bodyPr anchor="t" rtlCol="false" tIns="0" lIns="0" bIns="0" rIns="0">
            <a:spAutoFit/>
          </a:bodyPr>
          <a:lstStyle/>
          <a:p>
            <a:pPr algn="ctr">
              <a:lnSpc>
                <a:spcPts val="2668"/>
              </a:lnSpc>
              <a:spcBef>
                <a:spcPct val="0"/>
              </a:spcBef>
            </a:pPr>
            <a:r>
              <a:rPr lang="en-US" sz="1905" spc="426">
                <a:solidFill>
                  <a:srgbClr val="001126"/>
                </a:solidFill>
                <a:latin typeface="Roboto"/>
                <a:ea typeface="Roboto"/>
                <a:cs typeface="Roboto"/>
                <a:sym typeface="Roboto"/>
              </a:rPr>
              <a:t>IMPRESSIONS</a:t>
            </a:r>
          </a:p>
        </p:txBody>
      </p:sp>
      <p:sp>
        <p:nvSpPr>
          <p:cNvPr name="TextBox 38" id="38"/>
          <p:cNvSpPr txBox="true"/>
          <p:nvPr/>
        </p:nvSpPr>
        <p:spPr>
          <a:xfrm rot="0">
            <a:off x="14402643" y="3749320"/>
            <a:ext cx="2695263" cy="332594"/>
          </a:xfrm>
          <a:prstGeom prst="rect">
            <a:avLst/>
          </a:prstGeom>
        </p:spPr>
        <p:txBody>
          <a:bodyPr anchor="t" rtlCol="false" tIns="0" lIns="0" bIns="0" rIns="0">
            <a:spAutoFit/>
          </a:bodyPr>
          <a:lstStyle/>
          <a:p>
            <a:pPr algn="ctr">
              <a:lnSpc>
                <a:spcPts val="2668"/>
              </a:lnSpc>
              <a:spcBef>
                <a:spcPct val="0"/>
              </a:spcBef>
            </a:pPr>
            <a:r>
              <a:rPr lang="en-US" sz="1905" spc="426">
                <a:solidFill>
                  <a:srgbClr val="001126"/>
                </a:solidFill>
                <a:latin typeface="Roboto"/>
                <a:ea typeface="Roboto"/>
                <a:cs typeface="Roboto"/>
                <a:sym typeface="Roboto"/>
              </a:rPr>
              <a:t>MESSAGES</a:t>
            </a:r>
          </a:p>
        </p:txBody>
      </p:sp>
      <p:sp>
        <p:nvSpPr>
          <p:cNvPr name="TextBox 39" id="39"/>
          <p:cNvSpPr txBox="true"/>
          <p:nvPr/>
        </p:nvSpPr>
        <p:spPr>
          <a:xfrm rot="0">
            <a:off x="14402643" y="6621954"/>
            <a:ext cx="2695263" cy="332594"/>
          </a:xfrm>
          <a:prstGeom prst="rect">
            <a:avLst/>
          </a:prstGeom>
        </p:spPr>
        <p:txBody>
          <a:bodyPr anchor="t" rtlCol="false" tIns="0" lIns="0" bIns="0" rIns="0">
            <a:spAutoFit/>
          </a:bodyPr>
          <a:lstStyle/>
          <a:p>
            <a:pPr algn="ctr">
              <a:lnSpc>
                <a:spcPts val="2668"/>
              </a:lnSpc>
              <a:spcBef>
                <a:spcPct val="0"/>
              </a:spcBef>
            </a:pPr>
            <a:r>
              <a:rPr lang="en-US" sz="1905" spc="426">
                <a:solidFill>
                  <a:srgbClr val="001126"/>
                </a:solidFill>
                <a:latin typeface="Roboto"/>
                <a:ea typeface="Roboto"/>
                <a:cs typeface="Roboto"/>
                <a:sym typeface="Roboto"/>
              </a:rPr>
              <a:t>RESPONSE RATE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BF7"/>
        </a:solidFill>
      </p:bgPr>
    </p:bg>
    <p:spTree>
      <p:nvGrpSpPr>
        <p:cNvPr id="1" name=""/>
        <p:cNvGrpSpPr/>
        <p:nvPr/>
      </p:nvGrpSpPr>
      <p:grpSpPr>
        <a:xfrm>
          <a:off x="0" y="0"/>
          <a:ext cx="0" cy="0"/>
          <a:chOff x="0" y="0"/>
          <a:chExt cx="0" cy="0"/>
        </a:xfrm>
      </p:grpSpPr>
      <p:grpSp>
        <p:nvGrpSpPr>
          <p:cNvPr name="Group 2" id="2"/>
          <p:cNvGrpSpPr/>
          <p:nvPr/>
        </p:nvGrpSpPr>
        <p:grpSpPr>
          <a:xfrm rot="0">
            <a:off x="1532074" y="1028700"/>
            <a:ext cx="474799" cy="47479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126"/>
            </a:solidFill>
          </p:spPr>
        </p:sp>
      </p:grpSp>
      <p:grpSp>
        <p:nvGrpSpPr>
          <p:cNvPr name="Group 4" id="4"/>
          <p:cNvGrpSpPr/>
          <p:nvPr/>
        </p:nvGrpSpPr>
        <p:grpSpPr>
          <a:xfrm rot="0">
            <a:off x="1057275" y="1028700"/>
            <a:ext cx="474799" cy="47479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1126"/>
            </a:solidFill>
          </p:spPr>
        </p:sp>
      </p:grpSp>
      <p:grpSp>
        <p:nvGrpSpPr>
          <p:cNvPr name="Group 6" id="6"/>
          <p:cNvGrpSpPr/>
          <p:nvPr/>
        </p:nvGrpSpPr>
        <p:grpSpPr>
          <a:xfrm rot="0">
            <a:off x="5955056" y="-1580290"/>
            <a:ext cx="13447579" cy="1344757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8" id="8"/>
          <p:cNvSpPr txBox="true"/>
          <p:nvPr/>
        </p:nvSpPr>
        <p:spPr>
          <a:xfrm rot="0">
            <a:off x="1057275" y="1878925"/>
            <a:ext cx="4897781" cy="332594"/>
          </a:xfrm>
          <a:prstGeom prst="rect">
            <a:avLst/>
          </a:prstGeom>
        </p:spPr>
        <p:txBody>
          <a:bodyPr anchor="t" rtlCol="false" tIns="0" lIns="0" bIns="0" rIns="0">
            <a:spAutoFit/>
          </a:bodyPr>
          <a:lstStyle/>
          <a:p>
            <a:pPr algn="l">
              <a:lnSpc>
                <a:spcPts val="2668"/>
              </a:lnSpc>
              <a:spcBef>
                <a:spcPct val="0"/>
              </a:spcBef>
            </a:pPr>
            <a:r>
              <a:rPr lang="en-US" sz="1905" spc="426">
                <a:solidFill>
                  <a:srgbClr val="001126"/>
                </a:solidFill>
                <a:latin typeface="Roboto"/>
                <a:ea typeface="Roboto"/>
                <a:cs typeface="Roboto"/>
                <a:sym typeface="Roboto"/>
              </a:rPr>
              <a:t>ALL PLATFORMS</a:t>
            </a:r>
          </a:p>
        </p:txBody>
      </p:sp>
      <p:sp>
        <p:nvSpPr>
          <p:cNvPr name="TextBox 9" id="9"/>
          <p:cNvSpPr txBox="true"/>
          <p:nvPr/>
        </p:nvSpPr>
        <p:spPr>
          <a:xfrm rot="0">
            <a:off x="1028700" y="2383668"/>
            <a:ext cx="16230600" cy="678983"/>
          </a:xfrm>
          <a:prstGeom prst="rect">
            <a:avLst/>
          </a:prstGeom>
        </p:spPr>
        <p:txBody>
          <a:bodyPr anchor="t" rtlCol="false" tIns="0" lIns="0" bIns="0" rIns="0">
            <a:spAutoFit/>
          </a:bodyPr>
          <a:lstStyle/>
          <a:p>
            <a:pPr algn="l">
              <a:lnSpc>
                <a:spcPts val="5184"/>
              </a:lnSpc>
            </a:pPr>
            <a:r>
              <a:rPr lang="en-US" sz="4713" b="true">
                <a:solidFill>
                  <a:srgbClr val="001126"/>
                </a:solidFill>
                <a:latin typeface="Roboto Bold"/>
                <a:ea typeface="Roboto Bold"/>
                <a:cs typeface="Roboto Bold"/>
                <a:sym typeface="Roboto Bold"/>
              </a:rPr>
              <a:t>Audience by Gender, Age, Country</a:t>
            </a:r>
          </a:p>
        </p:txBody>
      </p:sp>
      <p:pic>
        <p:nvPicPr>
          <p:cNvPr name="Picture 10" id="10"/>
          <p:cNvPicPr>
            <a:picLocks noChangeAspect="true"/>
          </p:cNvPicPr>
          <p:nvPr/>
        </p:nvPicPr>
        <p:blipFill>
          <a:blip r:embed="rId2"/>
          <a:stretch>
            <a:fillRect/>
          </a:stretch>
        </p:blipFill>
        <p:spPr>
          <a:xfrm rot="0">
            <a:off x="526022" y="3413424"/>
            <a:ext cx="6919409" cy="6008023"/>
          </a:xfrm>
          <a:prstGeom prst="rect">
            <a:avLst/>
          </a:prstGeom>
        </p:spPr>
      </p:pic>
      <p:pic>
        <p:nvPicPr>
          <p:cNvPr name="Picture 11" id="11"/>
          <p:cNvPicPr>
            <a:picLocks noChangeAspect="true"/>
          </p:cNvPicPr>
          <p:nvPr/>
        </p:nvPicPr>
        <p:blipFill>
          <a:blip r:embed="rId3"/>
          <a:stretch>
            <a:fillRect/>
          </a:stretch>
        </p:blipFill>
        <p:spPr>
          <a:xfrm rot="0">
            <a:off x="7170538" y="3429611"/>
            <a:ext cx="6725155" cy="5975647"/>
          </a:xfrm>
          <a:prstGeom prst="rect">
            <a:avLst/>
          </a:prstGeom>
        </p:spPr>
      </p:pic>
      <p:sp>
        <p:nvSpPr>
          <p:cNvPr name="TextBox 12" id="12"/>
          <p:cNvSpPr txBox="true"/>
          <p:nvPr/>
        </p:nvSpPr>
        <p:spPr>
          <a:xfrm rot="0">
            <a:off x="14001750" y="4070011"/>
            <a:ext cx="1754717" cy="2933318"/>
          </a:xfrm>
          <a:prstGeom prst="rect">
            <a:avLst/>
          </a:prstGeom>
        </p:spPr>
        <p:txBody>
          <a:bodyPr anchor="t" rtlCol="false" tIns="0" lIns="0" bIns="0" rIns="0">
            <a:spAutoFit/>
          </a:bodyPr>
          <a:lstStyle/>
          <a:p>
            <a:pPr algn="l">
              <a:lnSpc>
                <a:spcPts val="3933"/>
              </a:lnSpc>
            </a:pPr>
            <a:r>
              <a:rPr lang="en-US" sz="1900" b="true">
                <a:solidFill>
                  <a:srgbClr val="001126"/>
                </a:solidFill>
                <a:latin typeface="Roboto Bold"/>
                <a:ea typeface="Roboto Bold"/>
                <a:cs typeface="Roboto Bold"/>
                <a:sym typeface="Roboto Bold"/>
              </a:rPr>
              <a:t>COUNTRY A</a:t>
            </a:r>
          </a:p>
          <a:p>
            <a:pPr algn="l">
              <a:lnSpc>
                <a:spcPts val="3933"/>
              </a:lnSpc>
            </a:pPr>
            <a:r>
              <a:rPr lang="en-US" sz="1900" b="true">
                <a:solidFill>
                  <a:srgbClr val="001126"/>
                </a:solidFill>
                <a:latin typeface="Roboto Bold"/>
                <a:ea typeface="Roboto Bold"/>
                <a:cs typeface="Roboto Bold"/>
                <a:sym typeface="Roboto Bold"/>
              </a:rPr>
              <a:t>COUNTRY B</a:t>
            </a:r>
          </a:p>
          <a:p>
            <a:pPr algn="l">
              <a:lnSpc>
                <a:spcPts val="3933"/>
              </a:lnSpc>
            </a:pPr>
            <a:r>
              <a:rPr lang="en-US" sz="1900" b="true">
                <a:solidFill>
                  <a:srgbClr val="001126"/>
                </a:solidFill>
                <a:latin typeface="Roboto Bold"/>
                <a:ea typeface="Roboto Bold"/>
                <a:cs typeface="Roboto Bold"/>
                <a:sym typeface="Roboto Bold"/>
              </a:rPr>
              <a:t>COUNTRY C</a:t>
            </a:r>
          </a:p>
          <a:p>
            <a:pPr algn="l">
              <a:lnSpc>
                <a:spcPts val="3933"/>
              </a:lnSpc>
            </a:pPr>
            <a:r>
              <a:rPr lang="en-US" sz="1900" b="true">
                <a:solidFill>
                  <a:srgbClr val="001126"/>
                </a:solidFill>
                <a:latin typeface="Roboto Bold"/>
                <a:ea typeface="Roboto Bold"/>
                <a:cs typeface="Roboto Bold"/>
                <a:sym typeface="Roboto Bold"/>
              </a:rPr>
              <a:t>COUNTRY D</a:t>
            </a:r>
          </a:p>
          <a:p>
            <a:pPr algn="l">
              <a:lnSpc>
                <a:spcPts val="3933"/>
              </a:lnSpc>
            </a:pPr>
            <a:r>
              <a:rPr lang="en-US" sz="1900" b="true">
                <a:solidFill>
                  <a:srgbClr val="001126"/>
                </a:solidFill>
                <a:latin typeface="Roboto Bold"/>
                <a:ea typeface="Roboto Bold"/>
                <a:cs typeface="Roboto Bold"/>
                <a:sym typeface="Roboto Bold"/>
              </a:rPr>
              <a:t>COUNTRY E</a:t>
            </a:r>
          </a:p>
          <a:p>
            <a:pPr algn="l">
              <a:lnSpc>
                <a:spcPts val="3933"/>
              </a:lnSpc>
            </a:pPr>
            <a:r>
              <a:rPr lang="en-US" b="true" sz="1900">
                <a:solidFill>
                  <a:srgbClr val="001126"/>
                </a:solidFill>
                <a:latin typeface="Roboto Bold"/>
                <a:ea typeface="Roboto Bold"/>
                <a:cs typeface="Roboto Bold"/>
                <a:sym typeface="Roboto Bold"/>
              </a:rPr>
              <a:t>COUNTRY F</a:t>
            </a:r>
          </a:p>
        </p:txBody>
      </p:sp>
      <p:sp>
        <p:nvSpPr>
          <p:cNvPr name="TextBox 13" id="13"/>
          <p:cNvSpPr txBox="true"/>
          <p:nvPr/>
        </p:nvSpPr>
        <p:spPr>
          <a:xfrm rot="0">
            <a:off x="16160750" y="4070011"/>
            <a:ext cx="1098550" cy="2933318"/>
          </a:xfrm>
          <a:prstGeom prst="rect">
            <a:avLst/>
          </a:prstGeom>
        </p:spPr>
        <p:txBody>
          <a:bodyPr anchor="t" rtlCol="false" tIns="0" lIns="0" bIns="0" rIns="0">
            <a:spAutoFit/>
          </a:bodyPr>
          <a:lstStyle/>
          <a:p>
            <a:pPr algn="r">
              <a:lnSpc>
                <a:spcPts val="3933"/>
              </a:lnSpc>
            </a:pPr>
            <a:r>
              <a:rPr lang="en-US" b="true" sz="1900">
                <a:solidFill>
                  <a:srgbClr val="001126"/>
                </a:solidFill>
                <a:latin typeface="Roboto Bold"/>
                <a:ea typeface="Roboto Bold"/>
                <a:cs typeface="Roboto Bold"/>
                <a:sym typeface="Roboto Bold"/>
              </a:rPr>
              <a:t>141,000</a:t>
            </a:r>
          </a:p>
          <a:p>
            <a:pPr algn="r">
              <a:lnSpc>
                <a:spcPts val="3933"/>
              </a:lnSpc>
            </a:pPr>
            <a:r>
              <a:rPr lang="en-US" b="true" sz="1900">
                <a:solidFill>
                  <a:srgbClr val="001126"/>
                </a:solidFill>
                <a:latin typeface="Roboto Bold"/>
                <a:ea typeface="Roboto Bold"/>
                <a:cs typeface="Roboto Bold"/>
                <a:sym typeface="Roboto Bold"/>
              </a:rPr>
              <a:t>132,000</a:t>
            </a:r>
          </a:p>
          <a:p>
            <a:pPr algn="r">
              <a:lnSpc>
                <a:spcPts val="3933"/>
              </a:lnSpc>
            </a:pPr>
            <a:r>
              <a:rPr lang="en-US" b="true" sz="1900">
                <a:solidFill>
                  <a:srgbClr val="001126"/>
                </a:solidFill>
                <a:latin typeface="Roboto Bold"/>
                <a:ea typeface="Roboto Bold"/>
                <a:cs typeface="Roboto Bold"/>
                <a:sym typeface="Roboto Bold"/>
              </a:rPr>
              <a:t>89,000</a:t>
            </a:r>
          </a:p>
          <a:p>
            <a:pPr algn="r">
              <a:lnSpc>
                <a:spcPts val="3933"/>
              </a:lnSpc>
            </a:pPr>
            <a:r>
              <a:rPr lang="en-US" b="true" sz="1900">
                <a:solidFill>
                  <a:srgbClr val="001126"/>
                </a:solidFill>
                <a:latin typeface="Roboto Bold"/>
                <a:ea typeface="Roboto Bold"/>
                <a:cs typeface="Roboto Bold"/>
                <a:sym typeface="Roboto Bold"/>
              </a:rPr>
              <a:t>87,182</a:t>
            </a:r>
          </a:p>
          <a:p>
            <a:pPr algn="r">
              <a:lnSpc>
                <a:spcPts val="3933"/>
              </a:lnSpc>
            </a:pPr>
            <a:r>
              <a:rPr lang="en-US" b="true" sz="1900">
                <a:solidFill>
                  <a:srgbClr val="001126"/>
                </a:solidFill>
                <a:latin typeface="Roboto Bold"/>
                <a:ea typeface="Roboto Bold"/>
                <a:cs typeface="Roboto Bold"/>
                <a:sym typeface="Roboto Bold"/>
              </a:rPr>
              <a:t>79,888</a:t>
            </a:r>
          </a:p>
          <a:p>
            <a:pPr algn="r">
              <a:lnSpc>
                <a:spcPts val="3933"/>
              </a:lnSpc>
            </a:pPr>
            <a:r>
              <a:rPr lang="en-US" b="true" sz="1900">
                <a:solidFill>
                  <a:srgbClr val="001126"/>
                </a:solidFill>
                <a:latin typeface="Roboto Bold"/>
                <a:ea typeface="Roboto Bold"/>
                <a:cs typeface="Roboto Bold"/>
                <a:sym typeface="Roboto Bold"/>
              </a:rPr>
              <a:t>328,888</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DFBF7"/>
        </a:solidFill>
      </p:bgPr>
    </p:bg>
    <p:spTree>
      <p:nvGrpSpPr>
        <p:cNvPr id="1" name=""/>
        <p:cNvGrpSpPr/>
        <p:nvPr/>
      </p:nvGrpSpPr>
      <p:grpSpPr>
        <a:xfrm>
          <a:off x="0" y="0"/>
          <a:ext cx="0" cy="0"/>
          <a:chOff x="0" y="0"/>
          <a:chExt cx="0" cy="0"/>
        </a:xfrm>
      </p:grpSpPr>
      <p:grpSp>
        <p:nvGrpSpPr>
          <p:cNvPr name="Group 2" id="2"/>
          <p:cNvGrpSpPr/>
          <p:nvPr/>
        </p:nvGrpSpPr>
        <p:grpSpPr>
          <a:xfrm rot="0">
            <a:off x="1532074" y="1028700"/>
            <a:ext cx="474799" cy="47479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126"/>
            </a:solidFill>
          </p:spPr>
        </p:sp>
      </p:grpSp>
      <p:grpSp>
        <p:nvGrpSpPr>
          <p:cNvPr name="Group 4" id="4"/>
          <p:cNvGrpSpPr/>
          <p:nvPr/>
        </p:nvGrpSpPr>
        <p:grpSpPr>
          <a:xfrm rot="0">
            <a:off x="1057275" y="1028700"/>
            <a:ext cx="474799" cy="47479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1126"/>
            </a:solidFill>
          </p:spPr>
        </p:sp>
      </p:grpSp>
      <p:grpSp>
        <p:nvGrpSpPr>
          <p:cNvPr name="Group 6" id="6"/>
          <p:cNvGrpSpPr/>
          <p:nvPr/>
        </p:nvGrpSpPr>
        <p:grpSpPr>
          <a:xfrm rot="0">
            <a:off x="2420210" y="-1580290"/>
            <a:ext cx="13447579" cy="1344757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8" id="8"/>
          <p:cNvSpPr txBox="true"/>
          <p:nvPr/>
        </p:nvSpPr>
        <p:spPr>
          <a:xfrm rot="0">
            <a:off x="1028700" y="4221798"/>
            <a:ext cx="16325848" cy="1767205"/>
          </a:xfrm>
          <a:prstGeom prst="rect">
            <a:avLst/>
          </a:prstGeom>
        </p:spPr>
        <p:txBody>
          <a:bodyPr anchor="t" rtlCol="false" tIns="0" lIns="0" bIns="0" rIns="0">
            <a:spAutoFit/>
          </a:bodyPr>
          <a:lstStyle/>
          <a:p>
            <a:pPr algn="ctr">
              <a:lnSpc>
                <a:spcPts val="13639"/>
              </a:lnSpc>
            </a:pPr>
            <a:r>
              <a:rPr lang="en-US" b="true" sz="12399">
                <a:solidFill>
                  <a:srgbClr val="001126"/>
                </a:solidFill>
                <a:latin typeface="Roboto Bold"/>
                <a:ea typeface="Roboto Bold"/>
                <a:cs typeface="Roboto Bold"/>
                <a:sym typeface="Roboto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7"/>
        </a:solidFill>
      </p:bgPr>
    </p:bg>
    <p:spTree>
      <p:nvGrpSpPr>
        <p:cNvPr id="1" name=""/>
        <p:cNvGrpSpPr/>
        <p:nvPr/>
      </p:nvGrpSpPr>
      <p:grpSpPr>
        <a:xfrm>
          <a:off x="0" y="0"/>
          <a:ext cx="0" cy="0"/>
          <a:chOff x="0" y="0"/>
          <a:chExt cx="0" cy="0"/>
        </a:xfrm>
      </p:grpSpPr>
      <p:grpSp>
        <p:nvGrpSpPr>
          <p:cNvPr name="Group 2" id="2"/>
          <p:cNvGrpSpPr/>
          <p:nvPr/>
        </p:nvGrpSpPr>
        <p:grpSpPr>
          <a:xfrm rot="0">
            <a:off x="1532074" y="1028700"/>
            <a:ext cx="474799" cy="47479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126"/>
            </a:solidFill>
          </p:spPr>
        </p:sp>
      </p:grpSp>
      <p:grpSp>
        <p:nvGrpSpPr>
          <p:cNvPr name="Group 4" id="4"/>
          <p:cNvGrpSpPr/>
          <p:nvPr/>
        </p:nvGrpSpPr>
        <p:grpSpPr>
          <a:xfrm rot="0">
            <a:off x="1057275" y="1028700"/>
            <a:ext cx="474799" cy="47479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1126"/>
            </a:solidFill>
          </p:spPr>
        </p:sp>
      </p:grpSp>
      <p:grpSp>
        <p:nvGrpSpPr>
          <p:cNvPr name="Group 6" id="6"/>
          <p:cNvGrpSpPr/>
          <p:nvPr/>
        </p:nvGrpSpPr>
        <p:grpSpPr>
          <a:xfrm rot="0">
            <a:off x="5955056" y="-1580290"/>
            <a:ext cx="13447579" cy="1344757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8" id="8"/>
          <p:cNvSpPr txBox="true"/>
          <p:nvPr/>
        </p:nvSpPr>
        <p:spPr>
          <a:xfrm rot="0">
            <a:off x="1057275" y="1878925"/>
            <a:ext cx="4897781" cy="332594"/>
          </a:xfrm>
          <a:prstGeom prst="rect">
            <a:avLst/>
          </a:prstGeom>
        </p:spPr>
        <p:txBody>
          <a:bodyPr anchor="t" rtlCol="false" tIns="0" lIns="0" bIns="0" rIns="0">
            <a:spAutoFit/>
          </a:bodyPr>
          <a:lstStyle/>
          <a:p>
            <a:pPr algn="l">
              <a:lnSpc>
                <a:spcPts val="2668"/>
              </a:lnSpc>
              <a:spcBef>
                <a:spcPct val="0"/>
              </a:spcBef>
            </a:pPr>
            <a:r>
              <a:rPr lang="en-US" sz="1905" spc="426">
                <a:solidFill>
                  <a:srgbClr val="001126"/>
                </a:solidFill>
                <a:latin typeface="Roboto"/>
                <a:ea typeface="Roboto"/>
                <a:cs typeface="Roboto"/>
                <a:sym typeface="Roboto"/>
              </a:rPr>
              <a:t>PLATFORM A</a:t>
            </a:r>
          </a:p>
        </p:txBody>
      </p:sp>
      <p:sp>
        <p:nvSpPr>
          <p:cNvPr name="TextBox 9" id="9"/>
          <p:cNvSpPr txBox="true"/>
          <p:nvPr/>
        </p:nvSpPr>
        <p:spPr>
          <a:xfrm rot="0">
            <a:off x="1028700" y="2383668"/>
            <a:ext cx="4926356" cy="678983"/>
          </a:xfrm>
          <a:prstGeom prst="rect">
            <a:avLst/>
          </a:prstGeom>
        </p:spPr>
        <p:txBody>
          <a:bodyPr anchor="t" rtlCol="false" tIns="0" lIns="0" bIns="0" rIns="0">
            <a:spAutoFit/>
          </a:bodyPr>
          <a:lstStyle/>
          <a:p>
            <a:pPr algn="l">
              <a:lnSpc>
                <a:spcPts val="5184"/>
              </a:lnSpc>
            </a:pPr>
            <a:r>
              <a:rPr lang="en-US" sz="4713" b="true">
                <a:solidFill>
                  <a:srgbClr val="001126"/>
                </a:solidFill>
                <a:latin typeface="Roboto Bold"/>
                <a:ea typeface="Roboto Bold"/>
                <a:cs typeface="Roboto Bold"/>
                <a:sym typeface="Roboto Bold"/>
              </a:rPr>
              <a:t>Most viewed post</a:t>
            </a:r>
          </a:p>
        </p:txBody>
      </p:sp>
      <p:grpSp>
        <p:nvGrpSpPr>
          <p:cNvPr name="Group 10" id="10"/>
          <p:cNvGrpSpPr>
            <a:grpSpLocks noChangeAspect="true"/>
          </p:cNvGrpSpPr>
          <p:nvPr/>
        </p:nvGrpSpPr>
        <p:grpSpPr>
          <a:xfrm rot="0">
            <a:off x="10108773" y="1028700"/>
            <a:ext cx="4317248" cy="8229600"/>
            <a:chOff x="0" y="0"/>
            <a:chExt cx="3331210" cy="6350000"/>
          </a:xfrm>
        </p:grpSpPr>
        <p:sp>
          <p:nvSpPr>
            <p:cNvPr name="Freeform 11" id="11"/>
            <p:cNvSpPr/>
            <p:nvPr/>
          </p:nvSpPr>
          <p:spPr>
            <a:xfrm flipH="false" flipV="false" rot="0">
              <a:off x="0" y="0"/>
              <a:ext cx="3331210" cy="6350000"/>
            </a:xfrm>
            <a:custGeom>
              <a:avLst/>
              <a:gdLst/>
              <a:ahLst/>
              <a:cxnLst/>
              <a:rect r="r" b="b" t="t" l="l"/>
              <a:pathLst>
                <a:path h="6350000" w="3331210">
                  <a:moveTo>
                    <a:pt x="3192780" y="0"/>
                  </a:moveTo>
                  <a:lnTo>
                    <a:pt x="138430" y="0"/>
                  </a:lnTo>
                  <a:cubicBezTo>
                    <a:pt x="62230" y="0"/>
                    <a:pt x="0" y="63500"/>
                    <a:pt x="0" y="140970"/>
                  </a:cubicBezTo>
                  <a:lnTo>
                    <a:pt x="0" y="6209030"/>
                  </a:lnTo>
                  <a:cubicBezTo>
                    <a:pt x="0" y="6286500"/>
                    <a:pt x="62230" y="6350000"/>
                    <a:pt x="138430" y="6350000"/>
                  </a:cubicBezTo>
                  <a:lnTo>
                    <a:pt x="3192780" y="6350000"/>
                  </a:lnTo>
                  <a:cubicBezTo>
                    <a:pt x="3268980" y="6350000"/>
                    <a:pt x="3331210" y="6286500"/>
                    <a:pt x="3331210" y="6209030"/>
                  </a:cubicBezTo>
                  <a:lnTo>
                    <a:pt x="3331210" y="140970"/>
                  </a:lnTo>
                  <a:cubicBezTo>
                    <a:pt x="3331210" y="63500"/>
                    <a:pt x="3268980" y="0"/>
                    <a:pt x="3192780" y="0"/>
                  </a:cubicBezTo>
                  <a:close/>
                </a:path>
              </a:pathLst>
            </a:custGeom>
            <a:solidFill>
              <a:srgbClr val="E6E4E0"/>
            </a:solidFill>
            <a:ln w="12700">
              <a:solidFill>
                <a:srgbClr val="000000"/>
              </a:solidFill>
            </a:ln>
          </p:spPr>
        </p:sp>
      </p:grpSp>
      <p:grpSp>
        <p:nvGrpSpPr>
          <p:cNvPr name="Group 12" id="12"/>
          <p:cNvGrpSpPr/>
          <p:nvPr/>
        </p:nvGrpSpPr>
        <p:grpSpPr>
          <a:xfrm rot="0">
            <a:off x="10108773" y="2796540"/>
            <a:ext cx="4317248" cy="4316112"/>
            <a:chOff x="0" y="0"/>
            <a:chExt cx="5756331" cy="5754817"/>
          </a:xfrm>
        </p:grpSpPr>
        <p:pic>
          <p:nvPicPr>
            <p:cNvPr name="Picture 13" id="13"/>
            <p:cNvPicPr>
              <a:picLocks noChangeAspect="true"/>
            </p:cNvPicPr>
            <p:nvPr/>
          </p:nvPicPr>
          <p:blipFill>
            <a:blip r:embed="rId2"/>
            <a:srcRect l="0" t="16675" r="0" b="16675"/>
            <a:stretch>
              <a:fillRect/>
            </a:stretch>
          </p:blipFill>
          <p:spPr>
            <a:xfrm flipH="false" flipV="false">
              <a:off x="0" y="0"/>
              <a:ext cx="5756331" cy="5754817"/>
            </a:xfrm>
            <a:prstGeom prst="rect">
              <a:avLst/>
            </a:prstGeom>
          </p:spPr>
        </p:pic>
      </p:grpSp>
      <p:grpSp>
        <p:nvGrpSpPr>
          <p:cNvPr name="Group 14" id="14"/>
          <p:cNvGrpSpPr/>
          <p:nvPr/>
        </p:nvGrpSpPr>
        <p:grpSpPr>
          <a:xfrm rot="0">
            <a:off x="1038225" y="5367488"/>
            <a:ext cx="5980478" cy="3890812"/>
            <a:chOff x="0" y="0"/>
            <a:chExt cx="7973971" cy="5187750"/>
          </a:xfrm>
        </p:grpSpPr>
        <p:sp>
          <p:nvSpPr>
            <p:cNvPr name="TextBox 15" id="15"/>
            <p:cNvSpPr txBox="true"/>
            <p:nvPr/>
          </p:nvSpPr>
          <p:spPr>
            <a:xfrm rot="0">
              <a:off x="12700" y="1859080"/>
              <a:ext cx="7961271" cy="3328670"/>
            </a:xfrm>
            <a:prstGeom prst="rect">
              <a:avLst/>
            </a:prstGeom>
          </p:spPr>
          <p:txBody>
            <a:bodyPr anchor="t" rtlCol="false" tIns="0" lIns="0" bIns="0" rIns="0">
              <a:spAutoFit/>
            </a:bodyPr>
            <a:lstStyle/>
            <a:p>
              <a:pPr algn="l">
                <a:lnSpc>
                  <a:spcPts val="3359"/>
                </a:lnSpc>
                <a:spcBef>
                  <a:spcPct val="0"/>
                </a:spcBef>
              </a:pPr>
              <a:r>
                <a:rPr lang="en-US" sz="2400">
                  <a:solidFill>
                    <a:srgbClr val="001126"/>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6" id="16"/>
            <p:cNvSpPr txBox="true"/>
            <p:nvPr/>
          </p:nvSpPr>
          <p:spPr>
            <a:xfrm rot="0">
              <a:off x="0" y="76200"/>
              <a:ext cx="3956543" cy="1545114"/>
            </a:xfrm>
            <a:prstGeom prst="rect">
              <a:avLst/>
            </a:prstGeom>
          </p:spPr>
          <p:txBody>
            <a:bodyPr anchor="t" rtlCol="false" tIns="0" lIns="0" bIns="0" rIns="0">
              <a:spAutoFit/>
            </a:bodyPr>
            <a:lstStyle/>
            <a:p>
              <a:pPr algn="l">
                <a:lnSpc>
                  <a:spcPts val="8796"/>
                </a:lnSpc>
              </a:pPr>
              <a:r>
                <a:rPr lang="en-US" sz="7996" b="true">
                  <a:solidFill>
                    <a:srgbClr val="001126"/>
                  </a:solidFill>
                  <a:latin typeface="Roboto Bold"/>
                  <a:ea typeface="Roboto Bold"/>
                  <a:cs typeface="Roboto Bold"/>
                  <a:sym typeface="Roboto Bold"/>
                </a:rPr>
                <a:t>881k</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7"/>
        </a:solidFill>
      </p:bgPr>
    </p:bg>
    <p:spTree>
      <p:nvGrpSpPr>
        <p:cNvPr id="1" name=""/>
        <p:cNvGrpSpPr/>
        <p:nvPr/>
      </p:nvGrpSpPr>
      <p:grpSpPr>
        <a:xfrm>
          <a:off x="0" y="0"/>
          <a:ext cx="0" cy="0"/>
          <a:chOff x="0" y="0"/>
          <a:chExt cx="0" cy="0"/>
        </a:xfrm>
      </p:grpSpPr>
      <p:grpSp>
        <p:nvGrpSpPr>
          <p:cNvPr name="Group 2" id="2"/>
          <p:cNvGrpSpPr/>
          <p:nvPr/>
        </p:nvGrpSpPr>
        <p:grpSpPr>
          <a:xfrm rot="0">
            <a:off x="1532074" y="1028700"/>
            <a:ext cx="474799" cy="47479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126"/>
            </a:solidFill>
          </p:spPr>
        </p:sp>
      </p:grpSp>
      <p:grpSp>
        <p:nvGrpSpPr>
          <p:cNvPr name="Group 4" id="4"/>
          <p:cNvGrpSpPr/>
          <p:nvPr/>
        </p:nvGrpSpPr>
        <p:grpSpPr>
          <a:xfrm rot="0">
            <a:off x="1057275" y="1028700"/>
            <a:ext cx="474799" cy="47479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1126"/>
            </a:solidFill>
          </p:spPr>
        </p:sp>
      </p:grpSp>
      <p:grpSp>
        <p:nvGrpSpPr>
          <p:cNvPr name="Group 6" id="6"/>
          <p:cNvGrpSpPr/>
          <p:nvPr/>
        </p:nvGrpSpPr>
        <p:grpSpPr>
          <a:xfrm rot="0">
            <a:off x="5955056" y="-1580290"/>
            <a:ext cx="13447579" cy="1344757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8" id="8"/>
          <p:cNvSpPr txBox="true"/>
          <p:nvPr/>
        </p:nvSpPr>
        <p:spPr>
          <a:xfrm rot="0">
            <a:off x="1057275" y="1878925"/>
            <a:ext cx="4897781" cy="332594"/>
          </a:xfrm>
          <a:prstGeom prst="rect">
            <a:avLst/>
          </a:prstGeom>
        </p:spPr>
        <p:txBody>
          <a:bodyPr anchor="t" rtlCol="false" tIns="0" lIns="0" bIns="0" rIns="0">
            <a:spAutoFit/>
          </a:bodyPr>
          <a:lstStyle/>
          <a:p>
            <a:pPr algn="l">
              <a:lnSpc>
                <a:spcPts val="2668"/>
              </a:lnSpc>
              <a:spcBef>
                <a:spcPct val="0"/>
              </a:spcBef>
            </a:pPr>
            <a:r>
              <a:rPr lang="en-US" sz="1905" spc="426">
                <a:solidFill>
                  <a:srgbClr val="001126"/>
                </a:solidFill>
                <a:latin typeface="Roboto"/>
                <a:ea typeface="Roboto"/>
                <a:cs typeface="Roboto"/>
                <a:sym typeface="Roboto"/>
              </a:rPr>
              <a:t>PLATFORM A</a:t>
            </a:r>
          </a:p>
        </p:txBody>
      </p:sp>
      <p:sp>
        <p:nvSpPr>
          <p:cNvPr name="TextBox 9" id="9"/>
          <p:cNvSpPr txBox="true"/>
          <p:nvPr/>
        </p:nvSpPr>
        <p:spPr>
          <a:xfrm rot="0">
            <a:off x="1028700" y="2383668"/>
            <a:ext cx="4926356" cy="678983"/>
          </a:xfrm>
          <a:prstGeom prst="rect">
            <a:avLst/>
          </a:prstGeom>
        </p:spPr>
        <p:txBody>
          <a:bodyPr anchor="t" rtlCol="false" tIns="0" lIns="0" bIns="0" rIns="0">
            <a:spAutoFit/>
          </a:bodyPr>
          <a:lstStyle/>
          <a:p>
            <a:pPr algn="l">
              <a:lnSpc>
                <a:spcPts val="5184"/>
              </a:lnSpc>
            </a:pPr>
            <a:r>
              <a:rPr lang="en-US" sz="4713" b="true">
                <a:solidFill>
                  <a:srgbClr val="001126"/>
                </a:solidFill>
                <a:latin typeface="Roboto Bold"/>
                <a:ea typeface="Roboto Bold"/>
                <a:cs typeface="Roboto Bold"/>
                <a:sym typeface="Roboto Bold"/>
              </a:rPr>
              <a:t>Most viewed post</a:t>
            </a:r>
          </a:p>
        </p:txBody>
      </p:sp>
      <p:grpSp>
        <p:nvGrpSpPr>
          <p:cNvPr name="Group 10" id="10"/>
          <p:cNvGrpSpPr>
            <a:grpSpLocks noChangeAspect="true"/>
          </p:cNvGrpSpPr>
          <p:nvPr/>
        </p:nvGrpSpPr>
        <p:grpSpPr>
          <a:xfrm rot="0">
            <a:off x="10108773" y="1028700"/>
            <a:ext cx="4317248" cy="8229600"/>
            <a:chOff x="0" y="0"/>
            <a:chExt cx="3331210" cy="6350000"/>
          </a:xfrm>
        </p:grpSpPr>
        <p:sp>
          <p:nvSpPr>
            <p:cNvPr name="Freeform 11" id="11"/>
            <p:cNvSpPr/>
            <p:nvPr/>
          </p:nvSpPr>
          <p:spPr>
            <a:xfrm flipH="false" flipV="false" rot="0">
              <a:off x="0" y="0"/>
              <a:ext cx="3331210" cy="6350000"/>
            </a:xfrm>
            <a:custGeom>
              <a:avLst/>
              <a:gdLst/>
              <a:ahLst/>
              <a:cxnLst/>
              <a:rect r="r" b="b" t="t" l="l"/>
              <a:pathLst>
                <a:path h="6350000" w="3331210">
                  <a:moveTo>
                    <a:pt x="3192780" y="0"/>
                  </a:moveTo>
                  <a:lnTo>
                    <a:pt x="138430" y="0"/>
                  </a:lnTo>
                  <a:cubicBezTo>
                    <a:pt x="62230" y="0"/>
                    <a:pt x="0" y="63500"/>
                    <a:pt x="0" y="140970"/>
                  </a:cubicBezTo>
                  <a:lnTo>
                    <a:pt x="0" y="6209030"/>
                  </a:lnTo>
                  <a:cubicBezTo>
                    <a:pt x="0" y="6286500"/>
                    <a:pt x="62230" y="6350000"/>
                    <a:pt x="138430" y="6350000"/>
                  </a:cubicBezTo>
                  <a:lnTo>
                    <a:pt x="3192780" y="6350000"/>
                  </a:lnTo>
                  <a:cubicBezTo>
                    <a:pt x="3268980" y="6350000"/>
                    <a:pt x="3331210" y="6286500"/>
                    <a:pt x="3331210" y="6209030"/>
                  </a:cubicBezTo>
                  <a:lnTo>
                    <a:pt x="3331210" y="140970"/>
                  </a:lnTo>
                  <a:cubicBezTo>
                    <a:pt x="3331210" y="63500"/>
                    <a:pt x="3268980" y="0"/>
                    <a:pt x="3192780" y="0"/>
                  </a:cubicBezTo>
                  <a:close/>
                </a:path>
              </a:pathLst>
            </a:custGeom>
            <a:blipFill>
              <a:blip r:embed="rId2"/>
              <a:stretch>
                <a:fillRect l="-93055" t="0" r="-93055" b="0"/>
              </a:stretch>
            </a:blipFill>
          </p:spPr>
        </p:sp>
      </p:grpSp>
      <p:grpSp>
        <p:nvGrpSpPr>
          <p:cNvPr name="Group 12" id="12"/>
          <p:cNvGrpSpPr/>
          <p:nvPr/>
        </p:nvGrpSpPr>
        <p:grpSpPr>
          <a:xfrm rot="0">
            <a:off x="1038225" y="5367488"/>
            <a:ext cx="5980478" cy="3890812"/>
            <a:chOff x="0" y="0"/>
            <a:chExt cx="7973971" cy="5187750"/>
          </a:xfrm>
        </p:grpSpPr>
        <p:sp>
          <p:nvSpPr>
            <p:cNvPr name="TextBox 13" id="13"/>
            <p:cNvSpPr txBox="true"/>
            <p:nvPr/>
          </p:nvSpPr>
          <p:spPr>
            <a:xfrm rot="0">
              <a:off x="12700" y="1859080"/>
              <a:ext cx="7961271" cy="3328670"/>
            </a:xfrm>
            <a:prstGeom prst="rect">
              <a:avLst/>
            </a:prstGeom>
          </p:spPr>
          <p:txBody>
            <a:bodyPr anchor="t" rtlCol="false" tIns="0" lIns="0" bIns="0" rIns="0">
              <a:spAutoFit/>
            </a:bodyPr>
            <a:lstStyle/>
            <a:p>
              <a:pPr algn="l">
                <a:lnSpc>
                  <a:spcPts val="3359"/>
                </a:lnSpc>
                <a:spcBef>
                  <a:spcPct val="0"/>
                </a:spcBef>
              </a:pPr>
              <a:r>
                <a:rPr lang="en-US" sz="2400">
                  <a:solidFill>
                    <a:srgbClr val="001126"/>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4" id="14"/>
            <p:cNvSpPr txBox="true"/>
            <p:nvPr/>
          </p:nvSpPr>
          <p:spPr>
            <a:xfrm rot="0">
              <a:off x="0" y="76200"/>
              <a:ext cx="3956543" cy="1545114"/>
            </a:xfrm>
            <a:prstGeom prst="rect">
              <a:avLst/>
            </a:prstGeom>
          </p:spPr>
          <p:txBody>
            <a:bodyPr anchor="t" rtlCol="false" tIns="0" lIns="0" bIns="0" rIns="0">
              <a:spAutoFit/>
            </a:bodyPr>
            <a:lstStyle/>
            <a:p>
              <a:pPr algn="l">
                <a:lnSpc>
                  <a:spcPts val="8796"/>
                </a:lnSpc>
              </a:pPr>
              <a:r>
                <a:rPr lang="en-US" sz="7996" b="true">
                  <a:solidFill>
                    <a:srgbClr val="001126"/>
                  </a:solidFill>
                  <a:latin typeface="Roboto Bold"/>
                  <a:ea typeface="Roboto Bold"/>
                  <a:cs typeface="Roboto Bold"/>
                  <a:sym typeface="Roboto Bold"/>
                </a:rPr>
                <a:t>89k</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7"/>
        </a:solidFill>
      </p:bgPr>
    </p:bg>
    <p:spTree>
      <p:nvGrpSpPr>
        <p:cNvPr id="1" name=""/>
        <p:cNvGrpSpPr/>
        <p:nvPr/>
      </p:nvGrpSpPr>
      <p:grpSpPr>
        <a:xfrm>
          <a:off x="0" y="0"/>
          <a:ext cx="0" cy="0"/>
          <a:chOff x="0" y="0"/>
          <a:chExt cx="0" cy="0"/>
        </a:xfrm>
      </p:grpSpPr>
      <p:grpSp>
        <p:nvGrpSpPr>
          <p:cNvPr name="Group 2" id="2"/>
          <p:cNvGrpSpPr/>
          <p:nvPr/>
        </p:nvGrpSpPr>
        <p:grpSpPr>
          <a:xfrm rot="0">
            <a:off x="1532074" y="1028700"/>
            <a:ext cx="474799" cy="47479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126"/>
            </a:solidFill>
          </p:spPr>
        </p:sp>
      </p:grpSp>
      <p:grpSp>
        <p:nvGrpSpPr>
          <p:cNvPr name="Group 4" id="4"/>
          <p:cNvGrpSpPr/>
          <p:nvPr/>
        </p:nvGrpSpPr>
        <p:grpSpPr>
          <a:xfrm rot="0">
            <a:off x="1057275" y="1028700"/>
            <a:ext cx="474799" cy="47479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1126"/>
            </a:solidFill>
          </p:spPr>
        </p:sp>
      </p:grpSp>
      <p:grpSp>
        <p:nvGrpSpPr>
          <p:cNvPr name="Group 6" id="6"/>
          <p:cNvGrpSpPr/>
          <p:nvPr/>
        </p:nvGrpSpPr>
        <p:grpSpPr>
          <a:xfrm rot="0">
            <a:off x="5955056" y="-1580290"/>
            <a:ext cx="13447579" cy="1344757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8" id="8"/>
          <p:cNvGrpSpPr>
            <a:grpSpLocks noChangeAspect="true"/>
          </p:cNvGrpSpPr>
          <p:nvPr/>
        </p:nvGrpSpPr>
        <p:grpSpPr>
          <a:xfrm rot="0">
            <a:off x="10108773" y="1028700"/>
            <a:ext cx="4317248" cy="8229600"/>
            <a:chOff x="0" y="0"/>
            <a:chExt cx="3331210" cy="6350000"/>
          </a:xfrm>
        </p:grpSpPr>
        <p:sp>
          <p:nvSpPr>
            <p:cNvPr name="Freeform 9" id="9"/>
            <p:cNvSpPr/>
            <p:nvPr/>
          </p:nvSpPr>
          <p:spPr>
            <a:xfrm flipH="false" flipV="false" rot="0">
              <a:off x="0" y="0"/>
              <a:ext cx="3331210" cy="6350000"/>
            </a:xfrm>
            <a:custGeom>
              <a:avLst/>
              <a:gdLst/>
              <a:ahLst/>
              <a:cxnLst/>
              <a:rect r="r" b="b" t="t" l="l"/>
              <a:pathLst>
                <a:path h="6350000" w="3331210">
                  <a:moveTo>
                    <a:pt x="3192780" y="0"/>
                  </a:moveTo>
                  <a:lnTo>
                    <a:pt x="138430" y="0"/>
                  </a:lnTo>
                  <a:cubicBezTo>
                    <a:pt x="62230" y="0"/>
                    <a:pt x="0" y="63500"/>
                    <a:pt x="0" y="140970"/>
                  </a:cubicBezTo>
                  <a:lnTo>
                    <a:pt x="0" y="6209030"/>
                  </a:lnTo>
                  <a:cubicBezTo>
                    <a:pt x="0" y="6286500"/>
                    <a:pt x="62230" y="6350000"/>
                    <a:pt x="138430" y="6350000"/>
                  </a:cubicBezTo>
                  <a:lnTo>
                    <a:pt x="3192780" y="6350000"/>
                  </a:lnTo>
                  <a:cubicBezTo>
                    <a:pt x="3268980" y="6350000"/>
                    <a:pt x="3331210" y="6286500"/>
                    <a:pt x="3331210" y="6209030"/>
                  </a:cubicBezTo>
                  <a:lnTo>
                    <a:pt x="3331210" y="140970"/>
                  </a:lnTo>
                  <a:cubicBezTo>
                    <a:pt x="3331210" y="63500"/>
                    <a:pt x="3268980" y="0"/>
                    <a:pt x="3192780" y="0"/>
                  </a:cubicBezTo>
                  <a:close/>
                </a:path>
              </a:pathLst>
            </a:custGeom>
            <a:blipFill>
              <a:blip r:embed="rId2"/>
              <a:stretch>
                <a:fillRect l="-4327" t="0" r="-4327" b="0"/>
              </a:stretch>
            </a:blipFill>
          </p:spPr>
        </p:sp>
      </p:grpSp>
      <p:sp>
        <p:nvSpPr>
          <p:cNvPr name="TextBox 10" id="10"/>
          <p:cNvSpPr txBox="true"/>
          <p:nvPr/>
        </p:nvSpPr>
        <p:spPr>
          <a:xfrm rot="0">
            <a:off x="1057275" y="1878925"/>
            <a:ext cx="4897781" cy="332594"/>
          </a:xfrm>
          <a:prstGeom prst="rect">
            <a:avLst/>
          </a:prstGeom>
        </p:spPr>
        <p:txBody>
          <a:bodyPr anchor="t" rtlCol="false" tIns="0" lIns="0" bIns="0" rIns="0">
            <a:spAutoFit/>
          </a:bodyPr>
          <a:lstStyle/>
          <a:p>
            <a:pPr algn="l">
              <a:lnSpc>
                <a:spcPts val="2668"/>
              </a:lnSpc>
              <a:spcBef>
                <a:spcPct val="0"/>
              </a:spcBef>
            </a:pPr>
            <a:r>
              <a:rPr lang="en-US" sz="1905" spc="426">
                <a:solidFill>
                  <a:srgbClr val="001126"/>
                </a:solidFill>
                <a:latin typeface="Roboto"/>
                <a:ea typeface="Roboto"/>
                <a:cs typeface="Roboto"/>
                <a:sym typeface="Roboto"/>
              </a:rPr>
              <a:t>PLATFORM A</a:t>
            </a:r>
          </a:p>
        </p:txBody>
      </p:sp>
      <p:sp>
        <p:nvSpPr>
          <p:cNvPr name="TextBox 11" id="11"/>
          <p:cNvSpPr txBox="true"/>
          <p:nvPr/>
        </p:nvSpPr>
        <p:spPr>
          <a:xfrm rot="0">
            <a:off x="1028700" y="2383668"/>
            <a:ext cx="4926356" cy="1336208"/>
          </a:xfrm>
          <a:prstGeom prst="rect">
            <a:avLst/>
          </a:prstGeom>
        </p:spPr>
        <p:txBody>
          <a:bodyPr anchor="t" rtlCol="false" tIns="0" lIns="0" bIns="0" rIns="0">
            <a:spAutoFit/>
          </a:bodyPr>
          <a:lstStyle/>
          <a:p>
            <a:pPr algn="l">
              <a:lnSpc>
                <a:spcPts val="5184"/>
              </a:lnSpc>
            </a:pPr>
            <a:r>
              <a:rPr lang="en-US" sz="4713" b="true">
                <a:solidFill>
                  <a:srgbClr val="001126"/>
                </a:solidFill>
                <a:latin typeface="Roboto Bold"/>
                <a:ea typeface="Roboto Bold"/>
                <a:cs typeface="Roboto Bold"/>
                <a:sym typeface="Roboto Bold"/>
              </a:rPr>
              <a:t>Best performing portrait video</a:t>
            </a:r>
          </a:p>
        </p:txBody>
      </p:sp>
      <p:grpSp>
        <p:nvGrpSpPr>
          <p:cNvPr name="Group 12" id="12"/>
          <p:cNvGrpSpPr/>
          <p:nvPr/>
        </p:nvGrpSpPr>
        <p:grpSpPr>
          <a:xfrm rot="0">
            <a:off x="1038225" y="4535507"/>
            <a:ext cx="5980478" cy="4722793"/>
            <a:chOff x="0" y="0"/>
            <a:chExt cx="7973971" cy="6297057"/>
          </a:xfrm>
        </p:grpSpPr>
        <p:sp>
          <p:nvSpPr>
            <p:cNvPr name="TextBox 13" id="13"/>
            <p:cNvSpPr txBox="true"/>
            <p:nvPr/>
          </p:nvSpPr>
          <p:spPr>
            <a:xfrm rot="0">
              <a:off x="12700" y="1850787"/>
              <a:ext cx="7961271" cy="4446270"/>
            </a:xfrm>
            <a:prstGeom prst="rect">
              <a:avLst/>
            </a:prstGeom>
          </p:spPr>
          <p:txBody>
            <a:bodyPr anchor="t" rtlCol="false" tIns="0" lIns="0" bIns="0" rIns="0">
              <a:spAutoFit/>
            </a:bodyPr>
            <a:lstStyle/>
            <a:p>
              <a:pPr algn="l">
                <a:lnSpc>
                  <a:spcPts val="3359"/>
                </a:lnSpc>
                <a:spcBef>
                  <a:spcPct val="0"/>
                </a:spcBef>
              </a:pPr>
              <a:r>
                <a:rPr lang="en-US" sz="2400">
                  <a:solidFill>
                    <a:srgbClr val="001126"/>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 Ut enim ad minim veniam, quis nostrud ullamco laboris nisi ut aliquip ex ea commodo consequat.</a:t>
              </a:r>
            </a:p>
          </p:txBody>
        </p:sp>
        <p:sp>
          <p:nvSpPr>
            <p:cNvPr name="TextBox 14" id="14"/>
            <p:cNvSpPr txBox="true"/>
            <p:nvPr/>
          </p:nvSpPr>
          <p:spPr>
            <a:xfrm rot="0">
              <a:off x="0" y="76200"/>
              <a:ext cx="3956543" cy="1545114"/>
            </a:xfrm>
            <a:prstGeom prst="rect">
              <a:avLst/>
            </a:prstGeom>
          </p:spPr>
          <p:txBody>
            <a:bodyPr anchor="t" rtlCol="false" tIns="0" lIns="0" bIns="0" rIns="0">
              <a:spAutoFit/>
            </a:bodyPr>
            <a:lstStyle/>
            <a:p>
              <a:pPr algn="l">
                <a:lnSpc>
                  <a:spcPts val="8796"/>
                </a:lnSpc>
              </a:pPr>
              <a:r>
                <a:rPr lang="en-US" sz="7996" b="true">
                  <a:solidFill>
                    <a:srgbClr val="001126"/>
                  </a:solidFill>
                  <a:latin typeface="Roboto Bold"/>
                  <a:ea typeface="Roboto Bold"/>
                  <a:cs typeface="Roboto Bold"/>
                  <a:sym typeface="Roboto Bold"/>
                </a:rPr>
                <a:t>72k</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7"/>
        </a:solidFill>
      </p:bgPr>
    </p:bg>
    <p:spTree>
      <p:nvGrpSpPr>
        <p:cNvPr id="1" name=""/>
        <p:cNvGrpSpPr/>
        <p:nvPr/>
      </p:nvGrpSpPr>
      <p:grpSpPr>
        <a:xfrm>
          <a:off x="0" y="0"/>
          <a:ext cx="0" cy="0"/>
          <a:chOff x="0" y="0"/>
          <a:chExt cx="0" cy="0"/>
        </a:xfrm>
      </p:grpSpPr>
      <p:grpSp>
        <p:nvGrpSpPr>
          <p:cNvPr name="Group 2" id="2"/>
          <p:cNvGrpSpPr/>
          <p:nvPr/>
        </p:nvGrpSpPr>
        <p:grpSpPr>
          <a:xfrm rot="0">
            <a:off x="1532074" y="1028700"/>
            <a:ext cx="474799" cy="47479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126"/>
            </a:solidFill>
          </p:spPr>
        </p:sp>
      </p:grpSp>
      <p:grpSp>
        <p:nvGrpSpPr>
          <p:cNvPr name="Group 4" id="4"/>
          <p:cNvGrpSpPr/>
          <p:nvPr/>
        </p:nvGrpSpPr>
        <p:grpSpPr>
          <a:xfrm rot="0">
            <a:off x="1057275" y="1028700"/>
            <a:ext cx="474799" cy="47479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1126"/>
            </a:solidFill>
          </p:spPr>
        </p:sp>
      </p:grpSp>
      <p:grpSp>
        <p:nvGrpSpPr>
          <p:cNvPr name="Group 6" id="6"/>
          <p:cNvGrpSpPr/>
          <p:nvPr/>
        </p:nvGrpSpPr>
        <p:grpSpPr>
          <a:xfrm rot="0">
            <a:off x="5955056" y="-1580290"/>
            <a:ext cx="13447579" cy="1344757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8" id="8"/>
          <p:cNvGrpSpPr>
            <a:grpSpLocks noChangeAspect="true"/>
          </p:cNvGrpSpPr>
          <p:nvPr/>
        </p:nvGrpSpPr>
        <p:grpSpPr>
          <a:xfrm rot="0">
            <a:off x="8074615" y="1028700"/>
            <a:ext cx="4317248" cy="8229600"/>
            <a:chOff x="0" y="0"/>
            <a:chExt cx="3331210" cy="6350000"/>
          </a:xfrm>
        </p:grpSpPr>
        <p:sp>
          <p:nvSpPr>
            <p:cNvPr name="Freeform 9" id="9"/>
            <p:cNvSpPr/>
            <p:nvPr/>
          </p:nvSpPr>
          <p:spPr>
            <a:xfrm flipH="false" flipV="false" rot="0">
              <a:off x="0" y="0"/>
              <a:ext cx="3331210" cy="6350000"/>
            </a:xfrm>
            <a:custGeom>
              <a:avLst/>
              <a:gdLst/>
              <a:ahLst/>
              <a:cxnLst/>
              <a:rect r="r" b="b" t="t" l="l"/>
              <a:pathLst>
                <a:path h="6350000" w="3331210">
                  <a:moveTo>
                    <a:pt x="3192780" y="0"/>
                  </a:moveTo>
                  <a:lnTo>
                    <a:pt x="138430" y="0"/>
                  </a:lnTo>
                  <a:cubicBezTo>
                    <a:pt x="62230" y="0"/>
                    <a:pt x="0" y="63500"/>
                    <a:pt x="0" y="140970"/>
                  </a:cubicBezTo>
                  <a:lnTo>
                    <a:pt x="0" y="6209030"/>
                  </a:lnTo>
                  <a:cubicBezTo>
                    <a:pt x="0" y="6286500"/>
                    <a:pt x="62230" y="6350000"/>
                    <a:pt x="138430" y="6350000"/>
                  </a:cubicBezTo>
                  <a:lnTo>
                    <a:pt x="3192780" y="6350000"/>
                  </a:lnTo>
                  <a:cubicBezTo>
                    <a:pt x="3268980" y="6350000"/>
                    <a:pt x="3331210" y="6286500"/>
                    <a:pt x="3331210" y="6209030"/>
                  </a:cubicBezTo>
                  <a:lnTo>
                    <a:pt x="3331210" y="140970"/>
                  </a:lnTo>
                  <a:cubicBezTo>
                    <a:pt x="3331210" y="63500"/>
                    <a:pt x="3268980" y="0"/>
                    <a:pt x="3192780" y="0"/>
                  </a:cubicBezTo>
                  <a:close/>
                </a:path>
              </a:pathLst>
            </a:custGeom>
            <a:blipFill>
              <a:blip r:embed="rId2"/>
              <a:stretch>
                <a:fillRect l="-4327" t="0" r="-4327" b="0"/>
              </a:stretch>
            </a:blipFill>
          </p:spPr>
        </p:sp>
      </p:grpSp>
      <p:grpSp>
        <p:nvGrpSpPr>
          <p:cNvPr name="Group 10" id="10"/>
          <p:cNvGrpSpPr>
            <a:grpSpLocks noChangeAspect="true"/>
          </p:cNvGrpSpPr>
          <p:nvPr/>
        </p:nvGrpSpPr>
        <p:grpSpPr>
          <a:xfrm rot="0">
            <a:off x="12942052" y="1028700"/>
            <a:ext cx="4317248" cy="8229600"/>
            <a:chOff x="0" y="0"/>
            <a:chExt cx="3331210" cy="6350000"/>
          </a:xfrm>
        </p:grpSpPr>
        <p:sp>
          <p:nvSpPr>
            <p:cNvPr name="Freeform 11" id="11"/>
            <p:cNvSpPr/>
            <p:nvPr/>
          </p:nvSpPr>
          <p:spPr>
            <a:xfrm flipH="false" flipV="false" rot="0">
              <a:off x="0" y="0"/>
              <a:ext cx="3331210" cy="6350000"/>
            </a:xfrm>
            <a:custGeom>
              <a:avLst/>
              <a:gdLst/>
              <a:ahLst/>
              <a:cxnLst/>
              <a:rect r="r" b="b" t="t" l="l"/>
              <a:pathLst>
                <a:path h="6350000" w="3331210">
                  <a:moveTo>
                    <a:pt x="3192780" y="0"/>
                  </a:moveTo>
                  <a:lnTo>
                    <a:pt x="138430" y="0"/>
                  </a:lnTo>
                  <a:cubicBezTo>
                    <a:pt x="62230" y="0"/>
                    <a:pt x="0" y="63500"/>
                    <a:pt x="0" y="140970"/>
                  </a:cubicBezTo>
                  <a:lnTo>
                    <a:pt x="0" y="6209030"/>
                  </a:lnTo>
                  <a:cubicBezTo>
                    <a:pt x="0" y="6286500"/>
                    <a:pt x="62230" y="6350000"/>
                    <a:pt x="138430" y="6350000"/>
                  </a:cubicBezTo>
                  <a:lnTo>
                    <a:pt x="3192780" y="6350000"/>
                  </a:lnTo>
                  <a:cubicBezTo>
                    <a:pt x="3268980" y="6350000"/>
                    <a:pt x="3331210" y="6286500"/>
                    <a:pt x="3331210" y="6209030"/>
                  </a:cubicBezTo>
                  <a:lnTo>
                    <a:pt x="3331210" y="140970"/>
                  </a:lnTo>
                  <a:cubicBezTo>
                    <a:pt x="3331210" y="63500"/>
                    <a:pt x="3268980" y="0"/>
                    <a:pt x="3192780" y="0"/>
                  </a:cubicBezTo>
                  <a:close/>
                </a:path>
              </a:pathLst>
            </a:custGeom>
            <a:blipFill>
              <a:blip r:embed="rId3"/>
              <a:stretch>
                <a:fillRect l="-4327" t="0" r="-4327" b="0"/>
              </a:stretch>
            </a:blipFill>
          </p:spPr>
        </p:sp>
      </p:grpSp>
      <p:sp>
        <p:nvSpPr>
          <p:cNvPr name="TextBox 12" id="12"/>
          <p:cNvSpPr txBox="true"/>
          <p:nvPr/>
        </p:nvSpPr>
        <p:spPr>
          <a:xfrm rot="0">
            <a:off x="1057275" y="1878925"/>
            <a:ext cx="4897781" cy="332594"/>
          </a:xfrm>
          <a:prstGeom prst="rect">
            <a:avLst/>
          </a:prstGeom>
        </p:spPr>
        <p:txBody>
          <a:bodyPr anchor="t" rtlCol="false" tIns="0" lIns="0" bIns="0" rIns="0">
            <a:spAutoFit/>
          </a:bodyPr>
          <a:lstStyle/>
          <a:p>
            <a:pPr algn="l">
              <a:lnSpc>
                <a:spcPts val="2668"/>
              </a:lnSpc>
              <a:spcBef>
                <a:spcPct val="0"/>
              </a:spcBef>
            </a:pPr>
            <a:r>
              <a:rPr lang="en-US" sz="1905" spc="426">
                <a:solidFill>
                  <a:srgbClr val="001126"/>
                </a:solidFill>
                <a:latin typeface="Roboto"/>
                <a:ea typeface="Roboto"/>
                <a:cs typeface="Roboto"/>
                <a:sym typeface="Roboto"/>
              </a:rPr>
              <a:t>PLATFORM A</a:t>
            </a:r>
          </a:p>
        </p:txBody>
      </p:sp>
      <p:sp>
        <p:nvSpPr>
          <p:cNvPr name="TextBox 13" id="13"/>
          <p:cNvSpPr txBox="true"/>
          <p:nvPr/>
        </p:nvSpPr>
        <p:spPr>
          <a:xfrm rot="0">
            <a:off x="1028700" y="2383668"/>
            <a:ext cx="4926356" cy="1336208"/>
          </a:xfrm>
          <a:prstGeom prst="rect">
            <a:avLst/>
          </a:prstGeom>
        </p:spPr>
        <p:txBody>
          <a:bodyPr anchor="t" rtlCol="false" tIns="0" lIns="0" bIns="0" rIns="0">
            <a:spAutoFit/>
          </a:bodyPr>
          <a:lstStyle/>
          <a:p>
            <a:pPr algn="l">
              <a:lnSpc>
                <a:spcPts val="5184"/>
              </a:lnSpc>
            </a:pPr>
            <a:r>
              <a:rPr lang="en-US" sz="4713" b="true">
                <a:solidFill>
                  <a:srgbClr val="001126"/>
                </a:solidFill>
                <a:latin typeface="Roboto Bold"/>
                <a:ea typeface="Roboto Bold"/>
                <a:cs typeface="Roboto Bold"/>
                <a:sym typeface="Roboto Bold"/>
              </a:rPr>
              <a:t>Best performing portrait videos</a:t>
            </a:r>
          </a:p>
        </p:txBody>
      </p:sp>
      <p:grpSp>
        <p:nvGrpSpPr>
          <p:cNvPr name="Group 14" id="14"/>
          <p:cNvGrpSpPr/>
          <p:nvPr/>
        </p:nvGrpSpPr>
        <p:grpSpPr>
          <a:xfrm rot="0">
            <a:off x="1038225" y="5367488"/>
            <a:ext cx="6246773" cy="3890812"/>
            <a:chOff x="0" y="0"/>
            <a:chExt cx="8329030" cy="5187750"/>
          </a:xfrm>
        </p:grpSpPr>
        <p:sp>
          <p:nvSpPr>
            <p:cNvPr name="TextBox 15" id="15"/>
            <p:cNvSpPr txBox="true"/>
            <p:nvPr/>
          </p:nvSpPr>
          <p:spPr>
            <a:xfrm rot="0">
              <a:off x="12700" y="1859080"/>
              <a:ext cx="7961271" cy="3328670"/>
            </a:xfrm>
            <a:prstGeom prst="rect">
              <a:avLst/>
            </a:prstGeom>
          </p:spPr>
          <p:txBody>
            <a:bodyPr anchor="t" rtlCol="false" tIns="0" lIns="0" bIns="0" rIns="0">
              <a:spAutoFit/>
            </a:bodyPr>
            <a:lstStyle/>
            <a:p>
              <a:pPr algn="l">
                <a:lnSpc>
                  <a:spcPts val="3359"/>
                </a:lnSpc>
                <a:spcBef>
                  <a:spcPct val="0"/>
                </a:spcBef>
              </a:pPr>
              <a:r>
                <a:rPr lang="en-US" sz="2400">
                  <a:solidFill>
                    <a:srgbClr val="001126"/>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6" id="16"/>
            <p:cNvSpPr txBox="true"/>
            <p:nvPr/>
          </p:nvSpPr>
          <p:spPr>
            <a:xfrm rot="0">
              <a:off x="0" y="76200"/>
              <a:ext cx="8329030" cy="1545114"/>
            </a:xfrm>
            <a:prstGeom prst="rect">
              <a:avLst/>
            </a:prstGeom>
          </p:spPr>
          <p:txBody>
            <a:bodyPr anchor="t" rtlCol="false" tIns="0" lIns="0" bIns="0" rIns="0">
              <a:spAutoFit/>
            </a:bodyPr>
            <a:lstStyle/>
            <a:p>
              <a:pPr algn="l">
                <a:lnSpc>
                  <a:spcPts val="8796"/>
                </a:lnSpc>
              </a:pPr>
              <a:r>
                <a:rPr lang="en-US" sz="7996" b="true">
                  <a:solidFill>
                    <a:srgbClr val="001126"/>
                  </a:solidFill>
                  <a:latin typeface="Roboto Bold"/>
                  <a:ea typeface="Roboto Bold"/>
                  <a:cs typeface="Roboto Bold"/>
                  <a:sym typeface="Roboto Bold"/>
                </a:rPr>
                <a:t>282k/88k</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7"/>
        </a:solidFill>
      </p:bgPr>
    </p:bg>
    <p:spTree>
      <p:nvGrpSpPr>
        <p:cNvPr id="1" name=""/>
        <p:cNvGrpSpPr/>
        <p:nvPr/>
      </p:nvGrpSpPr>
      <p:grpSpPr>
        <a:xfrm>
          <a:off x="0" y="0"/>
          <a:ext cx="0" cy="0"/>
          <a:chOff x="0" y="0"/>
          <a:chExt cx="0" cy="0"/>
        </a:xfrm>
      </p:grpSpPr>
      <p:grpSp>
        <p:nvGrpSpPr>
          <p:cNvPr name="Group 2" id="2"/>
          <p:cNvGrpSpPr/>
          <p:nvPr/>
        </p:nvGrpSpPr>
        <p:grpSpPr>
          <a:xfrm rot="0">
            <a:off x="5955056" y="-1580290"/>
            <a:ext cx="13447579" cy="1344757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4" id="4"/>
          <p:cNvGrpSpPr/>
          <p:nvPr/>
        </p:nvGrpSpPr>
        <p:grpSpPr>
          <a:xfrm rot="0">
            <a:off x="1532074" y="1028700"/>
            <a:ext cx="474799" cy="47479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126"/>
            </a:solidFill>
          </p:spPr>
        </p:sp>
      </p:grpSp>
      <p:grpSp>
        <p:nvGrpSpPr>
          <p:cNvPr name="Group 6" id="6"/>
          <p:cNvGrpSpPr/>
          <p:nvPr/>
        </p:nvGrpSpPr>
        <p:grpSpPr>
          <a:xfrm rot="0">
            <a:off x="1057275" y="1028700"/>
            <a:ext cx="474799" cy="47479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1126"/>
            </a:solidFill>
          </p:spPr>
        </p:sp>
      </p:grpSp>
      <p:grpSp>
        <p:nvGrpSpPr>
          <p:cNvPr name="Group 8" id="8"/>
          <p:cNvGrpSpPr>
            <a:grpSpLocks noChangeAspect="true"/>
          </p:cNvGrpSpPr>
          <p:nvPr/>
        </p:nvGrpSpPr>
        <p:grpSpPr>
          <a:xfrm rot="0">
            <a:off x="8074615" y="1028700"/>
            <a:ext cx="4317248" cy="8229600"/>
            <a:chOff x="0" y="0"/>
            <a:chExt cx="3331210" cy="6350000"/>
          </a:xfrm>
        </p:grpSpPr>
        <p:sp>
          <p:nvSpPr>
            <p:cNvPr name="Freeform 9" id="9"/>
            <p:cNvSpPr/>
            <p:nvPr/>
          </p:nvSpPr>
          <p:spPr>
            <a:xfrm flipH="false" flipV="false" rot="0">
              <a:off x="0" y="0"/>
              <a:ext cx="3331210" cy="6350000"/>
            </a:xfrm>
            <a:custGeom>
              <a:avLst/>
              <a:gdLst/>
              <a:ahLst/>
              <a:cxnLst/>
              <a:rect r="r" b="b" t="t" l="l"/>
              <a:pathLst>
                <a:path h="6350000" w="3331210">
                  <a:moveTo>
                    <a:pt x="3192780" y="0"/>
                  </a:moveTo>
                  <a:lnTo>
                    <a:pt x="138430" y="0"/>
                  </a:lnTo>
                  <a:cubicBezTo>
                    <a:pt x="62230" y="0"/>
                    <a:pt x="0" y="63500"/>
                    <a:pt x="0" y="140970"/>
                  </a:cubicBezTo>
                  <a:lnTo>
                    <a:pt x="0" y="6209030"/>
                  </a:lnTo>
                  <a:cubicBezTo>
                    <a:pt x="0" y="6286500"/>
                    <a:pt x="62230" y="6350000"/>
                    <a:pt x="138430" y="6350000"/>
                  </a:cubicBezTo>
                  <a:lnTo>
                    <a:pt x="3192780" y="6350000"/>
                  </a:lnTo>
                  <a:cubicBezTo>
                    <a:pt x="3268980" y="6350000"/>
                    <a:pt x="3331210" y="6286500"/>
                    <a:pt x="3331210" y="6209030"/>
                  </a:cubicBezTo>
                  <a:lnTo>
                    <a:pt x="3331210" y="140970"/>
                  </a:lnTo>
                  <a:cubicBezTo>
                    <a:pt x="3331210" y="63500"/>
                    <a:pt x="3268980" y="0"/>
                    <a:pt x="3192780" y="0"/>
                  </a:cubicBezTo>
                  <a:close/>
                </a:path>
              </a:pathLst>
            </a:custGeom>
            <a:solidFill>
              <a:srgbClr val="E6E4E0"/>
            </a:solidFill>
            <a:ln w="12700">
              <a:solidFill>
                <a:srgbClr val="000000"/>
              </a:solidFill>
            </a:ln>
          </p:spPr>
        </p:sp>
      </p:grpSp>
      <p:grpSp>
        <p:nvGrpSpPr>
          <p:cNvPr name="Group 10" id="10"/>
          <p:cNvGrpSpPr/>
          <p:nvPr/>
        </p:nvGrpSpPr>
        <p:grpSpPr>
          <a:xfrm rot="0">
            <a:off x="8074615" y="2796540"/>
            <a:ext cx="4317248" cy="4316112"/>
            <a:chOff x="0" y="0"/>
            <a:chExt cx="5756331" cy="5754817"/>
          </a:xfrm>
        </p:grpSpPr>
        <p:pic>
          <p:nvPicPr>
            <p:cNvPr name="Picture 11" id="11"/>
            <p:cNvPicPr>
              <a:picLocks noChangeAspect="true"/>
            </p:cNvPicPr>
            <p:nvPr/>
          </p:nvPicPr>
          <p:blipFill>
            <a:blip r:embed="rId2"/>
            <a:srcRect l="0" t="27648" r="0" b="5702"/>
            <a:stretch>
              <a:fillRect/>
            </a:stretch>
          </p:blipFill>
          <p:spPr>
            <a:xfrm flipH="false" flipV="false">
              <a:off x="0" y="0"/>
              <a:ext cx="5756331" cy="5754817"/>
            </a:xfrm>
            <a:prstGeom prst="rect">
              <a:avLst/>
            </a:prstGeom>
          </p:spPr>
        </p:pic>
      </p:grpSp>
      <p:grpSp>
        <p:nvGrpSpPr>
          <p:cNvPr name="Group 12" id="12"/>
          <p:cNvGrpSpPr>
            <a:grpSpLocks noChangeAspect="true"/>
          </p:cNvGrpSpPr>
          <p:nvPr/>
        </p:nvGrpSpPr>
        <p:grpSpPr>
          <a:xfrm rot="0">
            <a:off x="12942052" y="1028700"/>
            <a:ext cx="4317248" cy="8229600"/>
            <a:chOff x="0" y="0"/>
            <a:chExt cx="3331210" cy="6350000"/>
          </a:xfrm>
        </p:grpSpPr>
        <p:sp>
          <p:nvSpPr>
            <p:cNvPr name="Freeform 13" id="13"/>
            <p:cNvSpPr/>
            <p:nvPr/>
          </p:nvSpPr>
          <p:spPr>
            <a:xfrm flipH="false" flipV="false" rot="0">
              <a:off x="0" y="0"/>
              <a:ext cx="3331210" cy="6350000"/>
            </a:xfrm>
            <a:custGeom>
              <a:avLst/>
              <a:gdLst/>
              <a:ahLst/>
              <a:cxnLst/>
              <a:rect r="r" b="b" t="t" l="l"/>
              <a:pathLst>
                <a:path h="6350000" w="3331210">
                  <a:moveTo>
                    <a:pt x="3192780" y="0"/>
                  </a:moveTo>
                  <a:lnTo>
                    <a:pt x="138430" y="0"/>
                  </a:lnTo>
                  <a:cubicBezTo>
                    <a:pt x="62230" y="0"/>
                    <a:pt x="0" y="63500"/>
                    <a:pt x="0" y="140970"/>
                  </a:cubicBezTo>
                  <a:lnTo>
                    <a:pt x="0" y="6209030"/>
                  </a:lnTo>
                  <a:cubicBezTo>
                    <a:pt x="0" y="6286500"/>
                    <a:pt x="62230" y="6350000"/>
                    <a:pt x="138430" y="6350000"/>
                  </a:cubicBezTo>
                  <a:lnTo>
                    <a:pt x="3192780" y="6350000"/>
                  </a:lnTo>
                  <a:cubicBezTo>
                    <a:pt x="3268980" y="6350000"/>
                    <a:pt x="3331210" y="6286500"/>
                    <a:pt x="3331210" y="6209030"/>
                  </a:cubicBezTo>
                  <a:lnTo>
                    <a:pt x="3331210" y="140970"/>
                  </a:lnTo>
                  <a:cubicBezTo>
                    <a:pt x="3331210" y="63500"/>
                    <a:pt x="3268980" y="0"/>
                    <a:pt x="3192780" y="0"/>
                  </a:cubicBezTo>
                  <a:close/>
                </a:path>
              </a:pathLst>
            </a:custGeom>
            <a:solidFill>
              <a:srgbClr val="E6E4E0"/>
            </a:solidFill>
            <a:ln w="12700">
              <a:solidFill>
                <a:srgbClr val="000000"/>
              </a:solidFill>
            </a:ln>
          </p:spPr>
        </p:sp>
      </p:grpSp>
      <p:grpSp>
        <p:nvGrpSpPr>
          <p:cNvPr name="Group 14" id="14"/>
          <p:cNvGrpSpPr/>
          <p:nvPr/>
        </p:nvGrpSpPr>
        <p:grpSpPr>
          <a:xfrm rot="0">
            <a:off x="12942052" y="2796540"/>
            <a:ext cx="4317248" cy="4316112"/>
            <a:chOff x="0" y="0"/>
            <a:chExt cx="5756331" cy="5754817"/>
          </a:xfrm>
        </p:grpSpPr>
        <p:pic>
          <p:nvPicPr>
            <p:cNvPr name="Picture 15" id="15"/>
            <p:cNvPicPr>
              <a:picLocks noChangeAspect="true"/>
            </p:cNvPicPr>
            <p:nvPr/>
          </p:nvPicPr>
          <p:blipFill>
            <a:blip r:embed="rId3"/>
            <a:srcRect l="0" t="25701" r="4624" b="10731"/>
            <a:stretch>
              <a:fillRect/>
            </a:stretch>
          </p:blipFill>
          <p:spPr>
            <a:xfrm flipH="false" flipV="false">
              <a:off x="0" y="0"/>
              <a:ext cx="5756331" cy="5754817"/>
            </a:xfrm>
            <a:prstGeom prst="rect">
              <a:avLst/>
            </a:prstGeom>
          </p:spPr>
        </p:pic>
      </p:grpSp>
      <p:sp>
        <p:nvSpPr>
          <p:cNvPr name="TextBox 16" id="16"/>
          <p:cNvSpPr txBox="true"/>
          <p:nvPr/>
        </p:nvSpPr>
        <p:spPr>
          <a:xfrm rot="0">
            <a:off x="1057275" y="1878925"/>
            <a:ext cx="4897781" cy="332594"/>
          </a:xfrm>
          <a:prstGeom prst="rect">
            <a:avLst/>
          </a:prstGeom>
        </p:spPr>
        <p:txBody>
          <a:bodyPr anchor="t" rtlCol="false" tIns="0" lIns="0" bIns="0" rIns="0">
            <a:spAutoFit/>
          </a:bodyPr>
          <a:lstStyle/>
          <a:p>
            <a:pPr algn="l">
              <a:lnSpc>
                <a:spcPts val="2668"/>
              </a:lnSpc>
              <a:spcBef>
                <a:spcPct val="0"/>
              </a:spcBef>
            </a:pPr>
            <a:r>
              <a:rPr lang="en-US" sz="1905" spc="426">
                <a:solidFill>
                  <a:srgbClr val="001126"/>
                </a:solidFill>
                <a:latin typeface="Roboto"/>
                <a:ea typeface="Roboto"/>
                <a:cs typeface="Roboto"/>
                <a:sym typeface="Roboto"/>
              </a:rPr>
              <a:t>PLATFORM B</a:t>
            </a:r>
          </a:p>
        </p:txBody>
      </p:sp>
      <p:sp>
        <p:nvSpPr>
          <p:cNvPr name="TextBox 17" id="17"/>
          <p:cNvSpPr txBox="true"/>
          <p:nvPr/>
        </p:nvSpPr>
        <p:spPr>
          <a:xfrm rot="0">
            <a:off x="1028700" y="2383668"/>
            <a:ext cx="4926356" cy="1336208"/>
          </a:xfrm>
          <a:prstGeom prst="rect">
            <a:avLst/>
          </a:prstGeom>
        </p:spPr>
        <p:txBody>
          <a:bodyPr anchor="t" rtlCol="false" tIns="0" lIns="0" bIns="0" rIns="0">
            <a:spAutoFit/>
          </a:bodyPr>
          <a:lstStyle/>
          <a:p>
            <a:pPr algn="l">
              <a:lnSpc>
                <a:spcPts val="5184"/>
              </a:lnSpc>
            </a:pPr>
            <a:r>
              <a:rPr lang="en-US" sz="4713" b="true">
                <a:solidFill>
                  <a:srgbClr val="001126"/>
                </a:solidFill>
                <a:latin typeface="Roboto Bold"/>
                <a:ea typeface="Roboto Bold"/>
                <a:cs typeface="Roboto Bold"/>
                <a:sym typeface="Roboto Bold"/>
              </a:rPr>
              <a:t>Most interesting </a:t>
            </a:r>
          </a:p>
          <a:p>
            <a:pPr algn="l">
              <a:lnSpc>
                <a:spcPts val="5184"/>
              </a:lnSpc>
            </a:pPr>
            <a:r>
              <a:rPr lang="en-US" sz="4713" b="true">
                <a:solidFill>
                  <a:srgbClr val="001126"/>
                </a:solidFill>
                <a:latin typeface="Roboto Bold"/>
                <a:ea typeface="Roboto Bold"/>
                <a:cs typeface="Roboto Bold"/>
                <a:sym typeface="Roboto Bold"/>
              </a:rPr>
              <a:t>square posts</a:t>
            </a:r>
          </a:p>
        </p:txBody>
      </p:sp>
      <p:sp>
        <p:nvSpPr>
          <p:cNvPr name="TextBox 18" id="18"/>
          <p:cNvSpPr txBox="true"/>
          <p:nvPr/>
        </p:nvSpPr>
        <p:spPr>
          <a:xfrm rot="0">
            <a:off x="1047750" y="6747510"/>
            <a:ext cx="5970953" cy="2510790"/>
          </a:xfrm>
          <a:prstGeom prst="rect">
            <a:avLst/>
          </a:prstGeom>
        </p:spPr>
        <p:txBody>
          <a:bodyPr anchor="t" rtlCol="false" tIns="0" lIns="0" bIns="0" rIns="0">
            <a:spAutoFit/>
          </a:bodyPr>
          <a:lstStyle/>
          <a:p>
            <a:pPr algn="l">
              <a:lnSpc>
                <a:spcPts val="3359"/>
              </a:lnSpc>
              <a:spcBef>
                <a:spcPct val="0"/>
              </a:spcBef>
            </a:pPr>
            <a:r>
              <a:rPr lang="en-US" sz="2400">
                <a:solidFill>
                  <a:srgbClr val="001126"/>
                </a:solidFill>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BF7"/>
        </a:solidFill>
      </p:bgPr>
    </p:bg>
    <p:spTree>
      <p:nvGrpSpPr>
        <p:cNvPr id="1" name=""/>
        <p:cNvGrpSpPr/>
        <p:nvPr/>
      </p:nvGrpSpPr>
      <p:grpSpPr>
        <a:xfrm>
          <a:off x="0" y="0"/>
          <a:ext cx="0" cy="0"/>
          <a:chOff x="0" y="0"/>
          <a:chExt cx="0" cy="0"/>
        </a:xfrm>
      </p:grpSpPr>
      <p:grpSp>
        <p:nvGrpSpPr>
          <p:cNvPr name="Group 2" id="2"/>
          <p:cNvGrpSpPr/>
          <p:nvPr/>
        </p:nvGrpSpPr>
        <p:grpSpPr>
          <a:xfrm rot="0">
            <a:off x="5955056" y="-1580290"/>
            <a:ext cx="13447579" cy="1344757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4" id="4"/>
          <p:cNvGrpSpPr/>
          <p:nvPr/>
        </p:nvGrpSpPr>
        <p:grpSpPr>
          <a:xfrm rot="0">
            <a:off x="1532074" y="1028700"/>
            <a:ext cx="474799" cy="47479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126"/>
            </a:solidFill>
          </p:spPr>
        </p:sp>
      </p:grpSp>
      <p:grpSp>
        <p:nvGrpSpPr>
          <p:cNvPr name="Group 6" id="6"/>
          <p:cNvGrpSpPr/>
          <p:nvPr/>
        </p:nvGrpSpPr>
        <p:grpSpPr>
          <a:xfrm rot="0">
            <a:off x="1057275" y="1028700"/>
            <a:ext cx="474799" cy="47479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1126"/>
            </a:solidFill>
          </p:spPr>
        </p:sp>
      </p:grpSp>
      <p:grpSp>
        <p:nvGrpSpPr>
          <p:cNvPr name="Group 8" id="8"/>
          <p:cNvGrpSpPr>
            <a:grpSpLocks noChangeAspect="true"/>
          </p:cNvGrpSpPr>
          <p:nvPr/>
        </p:nvGrpSpPr>
        <p:grpSpPr>
          <a:xfrm rot="0">
            <a:off x="7920486" y="2556903"/>
            <a:ext cx="3127899" cy="5962446"/>
            <a:chOff x="0" y="0"/>
            <a:chExt cx="3331210" cy="6350000"/>
          </a:xfrm>
        </p:grpSpPr>
        <p:sp>
          <p:nvSpPr>
            <p:cNvPr name="Freeform 9" id="9"/>
            <p:cNvSpPr/>
            <p:nvPr/>
          </p:nvSpPr>
          <p:spPr>
            <a:xfrm flipH="false" flipV="false" rot="0">
              <a:off x="0" y="0"/>
              <a:ext cx="3331210" cy="6350000"/>
            </a:xfrm>
            <a:custGeom>
              <a:avLst/>
              <a:gdLst/>
              <a:ahLst/>
              <a:cxnLst/>
              <a:rect r="r" b="b" t="t" l="l"/>
              <a:pathLst>
                <a:path h="6350000" w="3331210">
                  <a:moveTo>
                    <a:pt x="3192780" y="0"/>
                  </a:moveTo>
                  <a:lnTo>
                    <a:pt x="138430" y="0"/>
                  </a:lnTo>
                  <a:cubicBezTo>
                    <a:pt x="62230" y="0"/>
                    <a:pt x="0" y="63500"/>
                    <a:pt x="0" y="140970"/>
                  </a:cubicBezTo>
                  <a:lnTo>
                    <a:pt x="0" y="6209030"/>
                  </a:lnTo>
                  <a:cubicBezTo>
                    <a:pt x="0" y="6286500"/>
                    <a:pt x="62230" y="6350000"/>
                    <a:pt x="138430" y="6350000"/>
                  </a:cubicBezTo>
                  <a:lnTo>
                    <a:pt x="3192780" y="6350000"/>
                  </a:lnTo>
                  <a:cubicBezTo>
                    <a:pt x="3268980" y="6350000"/>
                    <a:pt x="3331210" y="6286500"/>
                    <a:pt x="3331210" y="6209030"/>
                  </a:cubicBezTo>
                  <a:lnTo>
                    <a:pt x="3331210" y="140970"/>
                  </a:lnTo>
                  <a:cubicBezTo>
                    <a:pt x="3331210" y="63500"/>
                    <a:pt x="3268980" y="0"/>
                    <a:pt x="3192780" y="0"/>
                  </a:cubicBezTo>
                  <a:close/>
                </a:path>
              </a:pathLst>
            </a:custGeom>
            <a:solidFill>
              <a:srgbClr val="E6E4E0"/>
            </a:solidFill>
            <a:ln w="12700">
              <a:solidFill>
                <a:srgbClr val="000000"/>
              </a:solidFill>
            </a:ln>
          </p:spPr>
        </p:sp>
      </p:grpSp>
      <p:grpSp>
        <p:nvGrpSpPr>
          <p:cNvPr name="Group 10" id="10"/>
          <p:cNvGrpSpPr/>
          <p:nvPr/>
        </p:nvGrpSpPr>
        <p:grpSpPr>
          <a:xfrm rot="0">
            <a:off x="7920486" y="3837725"/>
            <a:ext cx="3127899" cy="3127076"/>
            <a:chOff x="0" y="0"/>
            <a:chExt cx="4170532" cy="4169435"/>
          </a:xfrm>
        </p:grpSpPr>
        <p:pic>
          <p:nvPicPr>
            <p:cNvPr name="Picture 11" id="11"/>
            <p:cNvPicPr>
              <a:picLocks noChangeAspect="true"/>
            </p:cNvPicPr>
            <p:nvPr/>
          </p:nvPicPr>
          <p:blipFill>
            <a:blip r:embed="rId2"/>
            <a:srcRect l="0" t="33350" r="0" b="0"/>
            <a:stretch>
              <a:fillRect/>
            </a:stretch>
          </p:blipFill>
          <p:spPr>
            <a:xfrm flipH="false" flipV="false">
              <a:off x="0" y="0"/>
              <a:ext cx="4170532" cy="4169435"/>
            </a:xfrm>
            <a:prstGeom prst="rect">
              <a:avLst/>
            </a:prstGeom>
          </p:spPr>
        </p:pic>
      </p:grpSp>
      <p:grpSp>
        <p:nvGrpSpPr>
          <p:cNvPr name="Group 12" id="12"/>
          <p:cNvGrpSpPr>
            <a:grpSpLocks noChangeAspect="true"/>
          </p:cNvGrpSpPr>
          <p:nvPr/>
        </p:nvGrpSpPr>
        <p:grpSpPr>
          <a:xfrm rot="0">
            <a:off x="11247237" y="2556903"/>
            <a:ext cx="3127899" cy="5962446"/>
            <a:chOff x="0" y="0"/>
            <a:chExt cx="3331210" cy="6350000"/>
          </a:xfrm>
        </p:grpSpPr>
        <p:sp>
          <p:nvSpPr>
            <p:cNvPr name="Freeform 13" id="13"/>
            <p:cNvSpPr/>
            <p:nvPr/>
          </p:nvSpPr>
          <p:spPr>
            <a:xfrm flipH="false" flipV="false" rot="0">
              <a:off x="0" y="0"/>
              <a:ext cx="3331210" cy="6350000"/>
            </a:xfrm>
            <a:custGeom>
              <a:avLst/>
              <a:gdLst/>
              <a:ahLst/>
              <a:cxnLst/>
              <a:rect r="r" b="b" t="t" l="l"/>
              <a:pathLst>
                <a:path h="6350000" w="3331210">
                  <a:moveTo>
                    <a:pt x="3192780" y="0"/>
                  </a:moveTo>
                  <a:lnTo>
                    <a:pt x="138430" y="0"/>
                  </a:lnTo>
                  <a:cubicBezTo>
                    <a:pt x="62230" y="0"/>
                    <a:pt x="0" y="63500"/>
                    <a:pt x="0" y="140970"/>
                  </a:cubicBezTo>
                  <a:lnTo>
                    <a:pt x="0" y="6209030"/>
                  </a:lnTo>
                  <a:cubicBezTo>
                    <a:pt x="0" y="6286500"/>
                    <a:pt x="62230" y="6350000"/>
                    <a:pt x="138430" y="6350000"/>
                  </a:cubicBezTo>
                  <a:lnTo>
                    <a:pt x="3192780" y="6350000"/>
                  </a:lnTo>
                  <a:cubicBezTo>
                    <a:pt x="3268980" y="6350000"/>
                    <a:pt x="3331210" y="6286500"/>
                    <a:pt x="3331210" y="6209030"/>
                  </a:cubicBezTo>
                  <a:lnTo>
                    <a:pt x="3331210" y="140970"/>
                  </a:lnTo>
                  <a:cubicBezTo>
                    <a:pt x="3331210" y="63500"/>
                    <a:pt x="3268980" y="0"/>
                    <a:pt x="3192780" y="0"/>
                  </a:cubicBezTo>
                  <a:close/>
                </a:path>
              </a:pathLst>
            </a:custGeom>
            <a:solidFill>
              <a:srgbClr val="E6E4E0"/>
            </a:solidFill>
            <a:ln w="12700">
              <a:solidFill>
                <a:srgbClr val="000000"/>
              </a:solidFill>
            </a:ln>
          </p:spPr>
        </p:sp>
      </p:grpSp>
      <p:grpSp>
        <p:nvGrpSpPr>
          <p:cNvPr name="Group 14" id="14"/>
          <p:cNvGrpSpPr>
            <a:grpSpLocks noChangeAspect="true"/>
          </p:cNvGrpSpPr>
          <p:nvPr/>
        </p:nvGrpSpPr>
        <p:grpSpPr>
          <a:xfrm rot="0">
            <a:off x="14575239" y="2556903"/>
            <a:ext cx="3127899" cy="5962446"/>
            <a:chOff x="0" y="0"/>
            <a:chExt cx="3331210" cy="6350000"/>
          </a:xfrm>
        </p:grpSpPr>
        <p:sp>
          <p:nvSpPr>
            <p:cNvPr name="Freeform 15" id="15"/>
            <p:cNvSpPr/>
            <p:nvPr/>
          </p:nvSpPr>
          <p:spPr>
            <a:xfrm flipH="false" flipV="false" rot="0">
              <a:off x="0" y="0"/>
              <a:ext cx="3331210" cy="6350000"/>
            </a:xfrm>
            <a:custGeom>
              <a:avLst/>
              <a:gdLst/>
              <a:ahLst/>
              <a:cxnLst/>
              <a:rect r="r" b="b" t="t" l="l"/>
              <a:pathLst>
                <a:path h="6350000" w="3331210">
                  <a:moveTo>
                    <a:pt x="3192780" y="0"/>
                  </a:moveTo>
                  <a:lnTo>
                    <a:pt x="138430" y="0"/>
                  </a:lnTo>
                  <a:cubicBezTo>
                    <a:pt x="62230" y="0"/>
                    <a:pt x="0" y="63500"/>
                    <a:pt x="0" y="140970"/>
                  </a:cubicBezTo>
                  <a:lnTo>
                    <a:pt x="0" y="6209030"/>
                  </a:lnTo>
                  <a:cubicBezTo>
                    <a:pt x="0" y="6286500"/>
                    <a:pt x="62230" y="6350000"/>
                    <a:pt x="138430" y="6350000"/>
                  </a:cubicBezTo>
                  <a:lnTo>
                    <a:pt x="3192780" y="6350000"/>
                  </a:lnTo>
                  <a:cubicBezTo>
                    <a:pt x="3268980" y="6350000"/>
                    <a:pt x="3331210" y="6286500"/>
                    <a:pt x="3331210" y="6209030"/>
                  </a:cubicBezTo>
                  <a:lnTo>
                    <a:pt x="3331210" y="140970"/>
                  </a:lnTo>
                  <a:cubicBezTo>
                    <a:pt x="3331210" y="63500"/>
                    <a:pt x="3268980" y="0"/>
                    <a:pt x="3192780" y="0"/>
                  </a:cubicBezTo>
                  <a:close/>
                </a:path>
              </a:pathLst>
            </a:custGeom>
            <a:solidFill>
              <a:srgbClr val="E6E4E0"/>
            </a:solidFill>
            <a:ln w="12700">
              <a:solidFill>
                <a:srgbClr val="000000"/>
              </a:solidFill>
            </a:ln>
          </p:spPr>
        </p:sp>
      </p:grpSp>
      <p:grpSp>
        <p:nvGrpSpPr>
          <p:cNvPr name="Group 16" id="16"/>
          <p:cNvGrpSpPr>
            <a:grpSpLocks noChangeAspect="true"/>
          </p:cNvGrpSpPr>
          <p:nvPr/>
        </p:nvGrpSpPr>
        <p:grpSpPr>
          <a:xfrm rot="0">
            <a:off x="4575041" y="2556903"/>
            <a:ext cx="3127899" cy="5962446"/>
            <a:chOff x="0" y="0"/>
            <a:chExt cx="3331210" cy="6350000"/>
          </a:xfrm>
        </p:grpSpPr>
        <p:sp>
          <p:nvSpPr>
            <p:cNvPr name="Freeform 17" id="17"/>
            <p:cNvSpPr/>
            <p:nvPr/>
          </p:nvSpPr>
          <p:spPr>
            <a:xfrm flipH="false" flipV="false" rot="0">
              <a:off x="0" y="0"/>
              <a:ext cx="3331210" cy="6350000"/>
            </a:xfrm>
            <a:custGeom>
              <a:avLst/>
              <a:gdLst/>
              <a:ahLst/>
              <a:cxnLst/>
              <a:rect r="r" b="b" t="t" l="l"/>
              <a:pathLst>
                <a:path h="6350000" w="3331210">
                  <a:moveTo>
                    <a:pt x="3192780" y="0"/>
                  </a:moveTo>
                  <a:lnTo>
                    <a:pt x="138430" y="0"/>
                  </a:lnTo>
                  <a:cubicBezTo>
                    <a:pt x="62230" y="0"/>
                    <a:pt x="0" y="63500"/>
                    <a:pt x="0" y="140970"/>
                  </a:cubicBezTo>
                  <a:lnTo>
                    <a:pt x="0" y="6209030"/>
                  </a:lnTo>
                  <a:cubicBezTo>
                    <a:pt x="0" y="6286500"/>
                    <a:pt x="62230" y="6350000"/>
                    <a:pt x="138430" y="6350000"/>
                  </a:cubicBezTo>
                  <a:lnTo>
                    <a:pt x="3192780" y="6350000"/>
                  </a:lnTo>
                  <a:cubicBezTo>
                    <a:pt x="3268980" y="6350000"/>
                    <a:pt x="3331210" y="6286500"/>
                    <a:pt x="3331210" y="6209030"/>
                  </a:cubicBezTo>
                  <a:lnTo>
                    <a:pt x="3331210" y="140970"/>
                  </a:lnTo>
                  <a:cubicBezTo>
                    <a:pt x="3331210" y="63500"/>
                    <a:pt x="3268980" y="0"/>
                    <a:pt x="3192780" y="0"/>
                  </a:cubicBezTo>
                  <a:close/>
                </a:path>
              </a:pathLst>
            </a:custGeom>
            <a:solidFill>
              <a:srgbClr val="E6E4E0"/>
            </a:solidFill>
            <a:ln w="12700">
              <a:solidFill>
                <a:srgbClr val="000000"/>
              </a:solidFill>
            </a:ln>
          </p:spPr>
        </p:sp>
      </p:grpSp>
      <p:grpSp>
        <p:nvGrpSpPr>
          <p:cNvPr name="Group 18" id="18"/>
          <p:cNvGrpSpPr/>
          <p:nvPr/>
        </p:nvGrpSpPr>
        <p:grpSpPr>
          <a:xfrm rot="0">
            <a:off x="11247237" y="3837725"/>
            <a:ext cx="3127899" cy="3127076"/>
            <a:chOff x="0" y="0"/>
            <a:chExt cx="4170532" cy="4169435"/>
          </a:xfrm>
        </p:grpSpPr>
        <p:pic>
          <p:nvPicPr>
            <p:cNvPr name="Picture 19" id="19"/>
            <p:cNvPicPr>
              <a:picLocks noChangeAspect="true"/>
            </p:cNvPicPr>
            <p:nvPr/>
          </p:nvPicPr>
          <p:blipFill>
            <a:blip r:embed="rId3"/>
            <a:srcRect l="0" t="30854" r="0" b="2496"/>
            <a:stretch>
              <a:fillRect/>
            </a:stretch>
          </p:blipFill>
          <p:spPr>
            <a:xfrm flipH="false" flipV="false">
              <a:off x="0" y="0"/>
              <a:ext cx="4170532" cy="4169435"/>
            </a:xfrm>
            <a:prstGeom prst="rect">
              <a:avLst/>
            </a:prstGeom>
          </p:spPr>
        </p:pic>
      </p:grpSp>
      <p:grpSp>
        <p:nvGrpSpPr>
          <p:cNvPr name="Group 20" id="20"/>
          <p:cNvGrpSpPr/>
          <p:nvPr/>
        </p:nvGrpSpPr>
        <p:grpSpPr>
          <a:xfrm rot="0">
            <a:off x="14575239" y="3837725"/>
            <a:ext cx="3127899" cy="3127076"/>
            <a:chOff x="0" y="0"/>
            <a:chExt cx="4170532" cy="4169435"/>
          </a:xfrm>
        </p:grpSpPr>
        <p:pic>
          <p:nvPicPr>
            <p:cNvPr name="Picture 21" id="21"/>
            <p:cNvPicPr>
              <a:picLocks noChangeAspect="true"/>
            </p:cNvPicPr>
            <p:nvPr/>
          </p:nvPicPr>
          <p:blipFill>
            <a:blip r:embed="rId4"/>
            <a:srcRect l="0" t="16675" r="0" b="16675"/>
            <a:stretch>
              <a:fillRect/>
            </a:stretch>
          </p:blipFill>
          <p:spPr>
            <a:xfrm flipH="false" flipV="false">
              <a:off x="0" y="0"/>
              <a:ext cx="4170532" cy="4169435"/>
            </a:xfrm>
            <a:prstGeom prst="rect">
              <a:avLst/>
            </a:prstGeom>
          </p:spPr>
        </p:pic>
      </p:grpSp>
      <p:grpSp>
        <p:nvGrpSpPr>
          <p:cNvPr name="Group 22" id="22"/>
          <p:cNvGrpSpPr/>
          <p:nvPr/>
        </p:nvGrpSpPr>
        <p:grpSpPr>
          <a:xfrm rot="0">
            <a:off x="4575041" y="3837725"/>
            <a:ext cx="3127899" cy="3127076"/>
            <a:chOff x="0" y="0"/>
            <a:chExt cx="4170532" cy="4169435"/>
          </a:xfrm>
        </p:grpSpPr>
        <p:pic>
          <p:nvPicPr>
            <p:cNvPr name="Picture 23" id="23"/>
            <p:cNvPicPr>
              <a:picLocks noChangeAspect="true"/>
            </p:cNvPicPr>
            <p:nvPr/>
          </p:nvPicPr>
          <p:blipFill>
            <a:blip r:embed="rId5"/>
            <a:srcRect l="30446" t="0" r="4702" b="2748"/>
            <a:stretch>
              <a:fillRect/>
            </a:stretch>
          </p:blipFill>
          <p:spPr>
            <a:xfrm flipH="false" flipV="false">
              <a:off x="0" y="0"/>
              <a:ext cx="4170532" cy="4169435"/>
            </a:xfrm>
            <a:prstGeom prst="rect">
              <a:avLst/>
            </a:prstGeom>
          </p:spPr>
        </p:pic>
      </p:grpSp>
      <p:sp>
        <p:nvSpPr>
          <p:cNvPr name="TextBox 24" id="24"/>
          <p:cNvSpPr txBox="true"/>
          <p:nvPr/>
        </p:nvSpPr>
        <p:spPr>
          <a:xfrm rot="0">
            <a:off x="1047750" y="5071110"/>
            <a:ext cx="3234613" cy="4187190"/>
          </a:xfrm>
          <a:prstGeom prst="rect">
            <a:avLst/>
          </a:prstGeom>
        </p:spPr>
        <p:txBody>
          <a:bodyPr anchor="t" rtlCol="false" tIns="0" lIns="0" bIns="0" rIns="0">
            <a:spAutoFit/>
          </a:bodyPr>
          <a:lstStyle/>
          <a:p>
            <a:pPr algn="l">
              <a:lnSpc>
                <a:spcPts val="3359"/>
              </a:lnSpc>
              <a:spcBef>
                <a:spcPct val="0"/>
              </a:spcBef>
            </a:pPr>
            <a:r>
              <a:rPr lang="en-US" sz="2400">
                <a:solidFill>
                  <a:srgbClr val="001126"/>
                </a:solidFill>
                <a:latin typeface="Roboto"/>
                <a:ea typeface="Roboto"/>
                <a:cs typeface="Roboto"/>
                <a:sym typeface="Roboto"/>
              </a:rPr>
              <a:t>Lorem ipsum dolor sit amet, consectetur adipiscing elit, sed do eiusmod tempor incididunt ut labore et dolore magna aliqua. Sed ut perspiciatis unde omnis iste natus error sit voluptatem, totam rem eaque ipsa.</a:t>
            </a:r>
          </a:p>
        </p:txBody>
      </p:sp>
      <p:sp>
        <p:nvSpPr>
          <p:cNvPr name="TextBox 25" id="25"/>
          <p:cNvSpPr txBox="true"/>
          <p:nvPr/>
        </p:nvSpPr>
        <p:spPr>
          <a:xfrm rot="0">
            <a:off x="1057275" y="1878925"/>
            <a:ext cx="4897781" cy="332594"/>
          </a:xfrm>
          <a:prstGeom prst="rect">
            <a:avLst/>
          </a:prstGeom>
        </p:spPr>
        <p:txBody>
          <a:bodyPr anchor="t" rtlCol="false" tIns="0" lIns="0" bIns="0" rIns="0">
            <a:spAutoFit/>
          </a:bodyPr>
          <a:lstStyle/>
          <a:p>
            <a:pPr algn="l">
              <a:lnSpc>
                <a:spcPts val="2668"/>
              </a:lnSpc>
              <a:spcBef>
                <a:spcPct val="0"/>
              </a:spcBef>
            </a:pPr>
            <a:r>
              <a:rPr lang="en-US" sz="1905" spc="426">
                <a:solidFill>
                  <a:srgbClr val="001126"/>
                </a:solidFill>
                <a:latin typeface="Roboto"/>
                <a:ea typeface="Roboto"/>
                <a:cs typeface="Roboto"/>
                <a:sym typeface="Roboto"/>
              </a:rPr>
              <a:t>PLATFORM B</a:t>
            </a:r>
          </a:p>
        </p:txBody>
      </p:sp>
      <p:sp>
        <p:nvSpPr>
          <p:cNvPr name="TextBox 26" id="26"/>
          <p:cNvSpPr txBox="true"/>
          <p:nvPr/>
        </p:nvSpPr>
        <p:spPr>
          <a:xfrm rot="0">
            <a:off x="1028700" y="2383668"/>
            <a:ext cx="3253663" cy="1993433"/>
          </a:xfrm>
          <a:prstGeom prst="rect">
            <a:avLst/>
          </a:prstGeom>
        </p:spPr>
        <p:txBody>
          <a:bodyPr anchor="t" rtlCol="false" tIns="0" lIns="0" bIns="0" rIns="0">
            <a:spAutoFit/>
          </a:bodyPr>
          <a:lstStyle/>
          <a:p>
            <a:pPr algn="l">
              <a:lnSpc>
                <a:spcPts val="5184"/>
              </a:lnSpc>
            </a:pPr>
            <a:r>
              <a:rPr lang="en-US" sz="4713" b="true">
                <a:solidFill>
                  <a:srgbClr val="001126"/>
                </a:solidFill>
                <a:latin typeface="Roboto Bold"/>
                <a:ea typeface="Roboto Bold"/>
                <a:cs typeface="Roboto Bold"/>
                <a:sym typeface="Roboto Bold"/>
              </a:rPr>
              <a:t>Most interesting </a:t>
            </a:r>
          </a:p>
          <a:p>
            <a:pPr algn="l">
              <a:lnSpc>
                <a:spcPts val="5184"/>
              </a:lnSpc>
            </a:pPr>
            <a:r>
              <a:rPr lang="en-US" sz="4713" b="true">
                <a:solidFill>
                  <a:srgbClr val="001126"/>
                </a:solidFill>
                <a:latin typeface="Roboto Bold"/>
                <a:ea typeface="Roboto Bold"/>
                <a:cs typeface="Roboto Bold"/>
                <a:sym typeface="Roboto Bold"/>
              </a:rPr>
              <a:t>carousel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BF7"/>
        </a:solidFill>
      </p:bgPr>
    </p:bg>
    <p:spTree>
      <p:nvGrpSpPr>
        <p:cNvPr id="1" name=""/>
        <p:cNvGrpSpPr/>
        <p:nvPr/>
      </p:nvGrpSpPr>
      <p:grpSpPr>
        <a:xfrm>
          <a:off x="0" y="0"/>
          <a:ext cx="0" cy="0"/>
          <a:chOff x="0" y="0"/>
          <a:chExt cx="0" cy="0"/>
        </a:xfrm>
      </p:grpSpPr>
      <p:grpSp>
        <p:nvGrpSpPr>
          <p:cNvPr name="Group 2" id="2"/>
          <p:cNvGrpSpPr/>
          <p:nvPr/>
        </p:nvGrpSpPr>
        <p:grpSpPr>
          <a:xfrm rot="0">
            <a:off x="1532074" y="1028700"/>
            <a:ext cx="474799" cy="47479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126"/>
            </a:solidFill>
          </p:spPr>
        </p:sp>
      </p:grpSp>
      <p:grpSp>
        <p:nvGrpSpPr>
          <p:cNvPr name="Group 4" id="4"/>
          <p:cNvGrpSpPr/>
          <p:nvPr/>
        </p:nvGrpSpPr>
        <p:grpSpPr>
          <a:xfrm rot="0">
            <a:off x="1057275" y="1028700"/>
            <a:ext cx="474799" cy="47479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1126"/>
            </a:solidFill>
          </p:spPr>
        </p:sp>
      </p:grpSp>
      <p:grpSp>
        <p:nvGrpSpPr>
          <p:cNvPr name="Group 6" id="6"/>
          <p:cNvGrpSpPr/>
          <p:nvPr/>
        </p:nvGrpSpPr>
        <p:grpSpPr>
          <a:xfrm rot="0">
            <a:off x="5955056" y="-1580290"/>
            <a:ext cx="13447579" cy="1344757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8" id="8"/>
          <p:cNvSpPr txBox="true"/>
          <p:nvPr/>
        </p:nvSpPr>
        <p:spPr>
          <a:xfrm rot="0">
            <a:off x="1028700" y="2383668"/>
            <a:ext cx="4926356" cy="1336208"/>
          </a:xfrm>
          <a:prstGeom prst="rect">
            <a:avLst/>
          </a:prstGeom>
        </p:spPr>
        <p:txBody>
          <a:bodyPr anchor="t" rtlCol="false" tIns="0" lIns="0" bIns="0" rIns="0">
            <a:spAutoFit/>
          </a:bodyPr>
          <a:lstStyle/>
          <a:p>
            <a:pPr algn="l">
              <a:lnSpc>
                <a:spcPts val="5184"/>
              </a:lnSpc>
            </a:pPr>
            <a:r>
              <a:rPr lang="en-US" sz="4713" b="true">
                <a:solidFill>
                  <a:srgbClr val="001126"/>
                </a:solidFill>
                <a:latin typeface="Roboto Bold"/>
                <a:ea typeface="Roboto Bold"/>
                <a:cs typeface="Roboto Bold"/>
                <a:sym typeface="Roboto Bold"/>
              </a:rPr>
              <a:t>Best performing landscape video</a:t>
            </a:r>
          </a:p>
        </p:txBody>
      </p:sp>
      <p:sp>
        <p:nvSpPr>
          <p:cNvPr name="TextBox 9" id="9"/>
          <p:cNvSpPr txBox="true"/>
          <p:nvPr/>
        </p:nvSpPr>
        <p:spPr>
          <a:xfrm rot="0">
            <a:off x="1057275" y="1878925"/>
            <a:ext cx="4897781" cy="332594"/>
          </a:xfrm>
          <a:prstGeom prst="rect">
            <a:avLst/>
          </a:prstGeom>
        </p:spPr>
        <p:txBody>
          <a:bodyPr anchor="t" rtlCol="false" tIns="0" lIns="0" bIns="0" rIns="0">
            <a:spAutoFit/>
          </a:bodyPr>
          <a:lstStyle/>
          <a:p>
            <a:pPr algn="l">
              <a:lnSpc>
                <a:spcPts val="2668"/>
              </a:lnSpc>
              <a:spcBef>
                <a:spcPct val="0"/>
              </a:spcBef>
            </a:pPr>
            <a:r>
              <a:rPr lang="en-US" sz="1905" spc="426">
                <a:solidFill>
                  <a:srgbClr val="001126"/>
                </a:solidFill>
                <a:latin typeface="Roboto"/>
                <a:ea typeface="Roboto"/>
                <a:cs typeface="Roboto"/>
                <a:sym typeface="Roboto"/>
              </a:rPr>
              <a:t>PLATFORM C</a:t>
            </a:r>
          </a:p>
        </p:txBody>
      </p:sp>
      <p:grpSp>
        <p:nvGrpSpPr>
          <p:cNvPr name="Group 10" id="10"/>
          <p:cNvGrpSpPr>
            <a:grpSpLocks noChangeAspect="true"/>
          </p:cNvGrpSpPr>
          <p:nvPr/>
        </p:nvGrpSpPr>
        <p:grpSpPr>
          <a:xfrm rot="0">
            <a:off x="7932420" y="2697059"/>
            <a:ext cx="9326880" cy="4892881"/>
            <a:chOff x="0" y="0"/>
            <a:chExt cx="6350000" cy="3331210"/>
          </a:xfrm>
        </p:grpSpPr>
        <p:sp>
          <p:nvSpPr>
            <p:cNvPr name="Freeform 11" id="11"/>
            <p:cNvSpPr/>
            <p:nvPr/>
          </p:nvSpPr>
          <p:spPr>
            <a:xfrm flipH="false" flipV="false" rot="0">
              <a:off x="0" y="0"/>
              <a:ext cx="6350000" cy="3331210"/>
            </a:xfrm>
            <a:custGeom>
              <a:avLst/>
              <a:gdLst/>
              <a:ahLst/>
              <a:cxnLst/>
              <a:rect r="r" b="b" t="t" l="l"/>
              <a:pathLst>
                <a:path h="3331210" w="635000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a:blip r:embed="rId2"/>
              <a:stretch>
                <a:fillRect l="0" t="-514" r="0" b="-514"/>
              </a:stretch>
            </a:blipFill>
          </p:spPr>
        </p:sp>
      </p:grpSp>
      <p:grpSp>
        <p:nvGrpSpPr>
          <p:cNvPr name="Group 12" id="12"/>
          <p:cNvGrpSpPr/>
          <p:nvPr/>
        </p:nvGrpSpPr>
        <p:grpSpPr>
          <a:xfrm rot="0">
            <a:off x="1038225" y="5764541"/>
            <a:ext cx="5157128" cy="3493759"/>
            <a:chOff x="0" y="0"/>
            <a:chExt cx="6876171" cy="4658345"/>
          </a:xfrm>
        </p:grpSpPr>
        <p:sp>
          <p:nvSpPr>
            <p:cNvPr name="TextBox 13" id="13"/>
            <p:cNvSpPr txBox="true"/>
            <p:nvPr/>
          </p:nvSpPr>
          <p:spPr>
            <a:xfrm rot="0">
              <a:off x="12700" y="1888475"/>
              <a:ext cx="6863471" cy="2769870"/>
            </a:xfrm>
            <a:prstGeom prst="rect">
              <a:avLst/>
            </a:prstGeom>
          </p:spPr>
          <p:txBody>
            <a:bodyPr anchor="t" rtlCol="false" tIns="0" lIns="0" bIns="0" rIns="0">
              <a:spAutoFit/>
            </a:bodyPr>
            <a:lstStyle/>
            <a:p>
              <a:pPr algn="l">
                <a:lnSpc>
                  <a:spcPts val="3359"/>
                </a:lnSpc>
                <a:spcBef>
                  <a:spcPct val="0"/>
                </a:spcBef>
              </a:pPr>
              <a:r>
                <a:rPr lang="en-US" sz="2400">
                  <a:solidFill>
                    <a:srgbClr val="001126"/>
                  </a:solidFill>
                  <a:latin typeface="Roboto"/>
                  <a:ea typeface="Roboto"/>
                  <a:cs typeface="Roboto"/>
                  <a:sym typeface="Roboto"/>
                </a:rPr>
                <a:t>Sed ut perspiciatis unde omnis iste natus error sit voluptatem, totam rem aperiam, eaque ipsa quae ab illo inventore veritatis et quasi architecto beatae vitae dicta sunt explicabo. </a:t>
              </a:r>
            </a:p>
          </p:txBody>
        </p:sp>
        <p:sp>
          <p:nvSpPr>
            <p:cNvPr name="TextBox 14" id="14"/>
            <p:cNvSpPr txBox="true"/>
            <p:nvPr/>
          </p:nvSpPr>
          <p:spPr>
            <a:xfrm rot="0">
              <a:off x="0" y="76200"/>
              <a:ext cx="3956543" cy="1545114"/>
            </a:xfrm>
            <a:prstGeom prst="rect">
              <a:avLst/>
            </a:prstGeom>
          </p:spPr>
          <p:txBody>
            <a:bodyPr anchor="t" rtlCol="false" tIns="0" lIns="0" bIns="0" rIns="0">
              <a:spAutoFit/>
            </a:bodyPr>
            <a:lstStyle/>
            <a:p>
              <a:pPr algn="l">
                <a:lnSpc>
                  <a:spcPts val="8796"/>
                </a:lnSpc>
              </a:pPr>
              <a:r>
                <a:rPr lang="en-US" sz="7996" b="true">
                  <a:solidFill>
                    <a:srgbClr val="001126"/>
                  </a:solidFill>
                  <a:latin typeface="Roboto Bold"/>
                  <a:ea typeface="Roboto Bold"/>
                  <a:cs typeface="Roboto Bold"/>
                  <a:sym typeface="Roboto Bold"/>
                </a:rPr>
                <a:t>12k</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BF7"/>
        </a:solidFill>
      </p:bgPr>
    </p:bg>
    <p:spTree>
      <p:nvGrpSpPr>
        <p:cNvPr id="1" name=""/>
        <p:cNvGrpSpPr/>
        <p:nvPr/>
      </p:nvGrpSpPr>
      <p:grpSpPr>
        <a:xfrm>
          <a:off x="0" y="0"/>
          <a:ext cx="0" cy="0"/>
          <a:chOff x="0" y="0"/>
          <a:chExt cx="0" cy="0"/>
        </a:xfrm>
      </p:grpSpPr>
      <p:grpSp>
        <p:nvGrpSpPr>
          <p:cNvPr name="Group 2" id="2"/>
          <p:cNvGrpSpPr/>
          <p:nvPr/>
        </p:nvGrpSpPr>
        <p:grpSpPr>
          <a:xfrm rot="0">
            <a:off x="1532074" y="1028700"/>
            <a:ext cx="474799" cy="47479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126"/>
            </a:solidFill>
          </p:spPr>
        </p:sp>
      </p:grpSp>
      <p:grpSp>
        <p:nvGrpSpPr>
          <p:cNvPr name="Group 4" id="4"/>
          <p:cNvGrpSpPr/>
          <p:nvPr/>
        </p:nvGrpSpPr>
        <p:grpSpPr>
          <a:xfrm rot="0">
            <a:off x="1057275" y="1028700"/>
            <a:ext cx="474799" cy="47479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1126"/>
            </a:solidFill>
          </p:spPr>
        </p:sp>
      </p:grpSp>
      <p:grpSp>
        <p:nvGrpSpPr>
          <p:cNvPr name="Group 6" id="6"/>
          <p:cNvGrpSpPr/>
          <p:nvPr/>
        </p:nvGrpSpPr>
        <p:grpSpPr>
          <a:xfrm rot="0">
            <a:off x="5955056" y="-1580290"/>
            <a:ext cx="13447579" cy="1344757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8" id="8"/>
          <p:cNvSpPr txBox="true"/>
          <p:nvPr/>
        </p:nvSpPr>
        <p:spPr>
          <a:xfrm rot="0">
            <a:off x="1028700" y="2383668"/>
            <a:ext cx="4926356" cy="1336208"/>
          </a:xfrm>
          <a:prstGeom prst="rect">
            <a:avLst/>
          </a:prstGeom>
        </p:spPr>
        <p:txBody>
          <a:bodyPr anchor="t" rtlCol="false" tIns="0" lIns="0" bIns="0" rIns="0">
            <a:spAutoFit/>
          </a:bodyPr>
          <a:lstStyle/>
          <a:p>
            <a:pPr algn="l">
              <a:lnSpc>
                <a:spcPts val="5184"/>
              </a:lnSpc>
            </a:pPr>
            <a:r>
              <a:rPr lang="en-US" sz="4713" b="true">
                <a:solidFill>
                  <a:srgbClr val="001126"/>
                </a:solidFill>
                <a:latin typeface="Roboto Bold"/>
                <a:ea typeface="Roboto Bold"/>
                <a:cs typeface="Roboto Bold"/>
                <a:sym typeface="Roboto Bold"/>
              </a:rPr>
              <a:t>Funniest screenshot</a:t>
            </a:r>
          </a:p>
        </p:txBody>
      </p:sp>
      <p:sp>
        <p:nvSpPr>
          <p:cNvPr name="TextBox 9" id="9"/>
          <p:cNvSpPr txBox="true"/>
          <p:nvPr/>
        </p:nvSpPr>
        <p:spPr>
          <a:xfrm rot="0">
            <a:off x="1057275" y="1878925"/>
            <a:ext cx="4897781" cy="332594"/>
          </a:xfrm>
          <a:prstGeom prst="rect">
            <a:avLst/>
          </a:prstGeom>
        </p:spPr>
        <p:txBody>
          <a:bodyPr anchor="t" rtlCol="false" tIns="0" lIns="0" bIns="0" rIns="0">
            <a:spAutoFit/>
          </a:bodyPr>
          <a:lstStyle/>
          <a:p>
            <a:pPr algn="l">
              <a:lnSpc>
                <a:spcPts val="2668"/>
              </a:lnSpc>
              <a:spcBef>
                <a:spcPct val="0"/>
              </a:spcBef>
            </a:pPr>
            <a:r>
              <a:rPr lang="en-US" sz="1905" spc="426">
                <a:solidFill>
                  <a:srgbClr val="001126"/>
                </a:solidFill>
                <a:latin typeface="Roboto"/>
                <a:ea typeface="Roboto"/>
                <a:cs typeface="Roboto"/>
                <a:sym typeface="Roboto"/>
              </a:rPr>
              <a:t>PLATFORM C</a:t>
            </a:r>
          </a:p>
        </p:txBody>
      </p:sp>
      <p:grpSp>
        <p:nvGrpSpPr>
          <p:cNvPr name="Group 10" id="10"/>
          <p:cNvGrpSpPr>
            <a:grpSpLocks noChangeAspect="true"/>
          </p:cNvGrpSpPr>
          <p:nvPr/>
        </p:nvGrpSpPr>
        <p:grpSpPr>
          <a:xfrm rot="0">
            <a:off x="7932420" y="2697059"/>
            <a:ext cx="9326880" cy="4892881"/>
            <a:chOff x="0" y="0"/>
            <a:chExt cx="6350000" cy="3331210"/>
          </a:xfrm>
        </p:grpSpPr>
        <p:sp>
          <p:nvSpPr>
            <p:cNvPr name="Freeform 11" id="11"/>
            <p:cNvSpPr/>
            <p:nvPr/>
          </p:nvSpPr>
          <p:spPr>
            <a:xfrm flipH="false" flipV="false" rot="0">
              <a:off x="0" y="0"/>
              <a:ext cx="6350000" cy="3331210"/>
            </a:xfrm>
            <a:custGeom>
              <a:avLst/>
              <a:gdLst/>
              <a:ahLst/>
              <a:cxnLst/>
              <a:rect r="r" b="b" t="t" l="l"/>
              <a:pathLst>
                <a:path h="3331210" w="635000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a:blip r:embed="rId2"/>
              <a:stretch>
                <a:fillRect l="0" t="-22927" r="0" b="-28854"/>
              </a:stretch>
            </a:blipFill>
          </p:spPr>
        </p:sp>
      </p:grpSp>
      <p:sp>
        <p:nvSpPr>
          <p:cNvPr name="TextBox 12" id="12"/>
          <p:cNvSpPr txBox="true"/>
          <p:nvPr/>
        </p:nvSpPr>
        <p:spPr>
          <a:xfrm rot="0">
            <a:off x="1047750" y="7166610"/>
            <a:ext cx="5147603" cy="2091690"/>
          </a:xfrm>
          <a:prstGeom prst="rect">
            <a:avLst/>
          </a:prstGeom>
        </p:spPr>
        <p:txBody>
          <a:bodyPr anchor="t" rtlCol="false" tIns="0" lIns="0" bIns="0" rIns="0">
            <a:spAutoFit/>
          </a:bodyPr>
          <a:lstStyle/>
          <a:p>
            <a:pPr algn="l">
              <a:lnSpc>
                <a:spcPts val="3359"/>
              </a:lnSpc>
              <a:spcBef>
                <a:spcPct val="0"/>
              </a:spcBef>
            </a:pPr>
            <a:r>
              <a:rPr lang="en-US" sz="2400">
                <a:solidFill>
                  <a:srgbClr val="001126"/>
                </a:solidFill>
                <a:latin typeface="Roboto"/>
                <a:ea typeface="Roboto"/>
                <a:cs typeface="Roboto"/>
                <a:sym typeface="Roboto"/>
              </a:rPr>
              <a:t>Sed ut perspiciatis unde omnis iste natus error sit voluptatem, totam rem aperiam, eaque ipsa quae ab illo inventore veritatis et quasi architecto beatae vitae dicta sunt explicabo.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DAG8DsWM1fE</dc:identifier>
  <dcterms:modified xsi:type="dcterms:W3CDTF">2011-08-01T06:04:30Z</dcterms:modified>
  <cp:revision>1</cp:revision>
  <dc:title>Monthly Social Media Content Presentation</dc:title>
</cp:coreProperties>
</file>